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2.xml" ContentType="application/vnd.openxmlformats-officedocument.presentationml.comments+xml"/>
  <Override PartName="/ppt/notesSlides/notesSlide10.xml" ContentType="application/vnd.openxmlformats-officedocument.presentationml.notesSlide+xml"/>
  <Override PartName="/ppt/comments/comment3.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2"/>
  </p:notesMasterIdLst>
  <p:sldIdLst>
    <p:sldId id="256" r:id="rId2"/>
    <p:sldId id="288" r:id="rId3"/>
    <p:sldId id="257" r:id="rId4"/>
    <p:sldId id="258" r:id="rId5"/>
    <p:sldId id="259" r:id="rId6"/>
    <p:sldId id="260" r:id="rId7"/>
    <p:sldId id="290" r:id="rId8"/>
    <p:sldId id="283" r:id="rId9"/>
    <p:sldId id="263" r:id="rId10"/>
    <p:sldId id="284" r:id="rId11"/>
    <p:sldId id="265" r:id="rId12"/>
    <p:sldId id="266" r:id="rId13"/>
    <p:sldId id="292" r:id="rId14"/>
    <p:sldId id="267" r:id="rId15"/>
    <p:sldId id="268" r:id="rId16"/>
    <p:sldId id="269" r:id="rId17"/>
    <p:sldId id="285"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7" r:id="rId31"/>
  </p:sldIdLst>
  <p:sldSz cx="18288000" cy="10287000"/>
  <p:notesSz cx="6858000" cy="9144000"/>
  <p:embeddedFontLst>
    <p:embeddedFont>
      <p:font typeface="Avenir Next" panose="020B0503020202020204" pitchFamily="34" charset="0"/>
      <p:regular r:id="rId33"/>
      <p:bold r:id="rId34"/>
      <p:italic r:id="rId35"/>
      <p:boldItalic r:id="rId36"/>
    </p:embeddedFont>
    <p:embeddedFont>
      <p:font typeface="Gabriel Sans Condensed" panose="02000000000000000000" pitchFamily="2" charset="0"/>
      <p:regular r:id="rId37"/>
    </p:embeddedFont>
    <p:embeddedFont>
      <p:font typeface="Gabriel Sans Condensed Thin" panose="02000000000000000000" pitchFamily="2" charset="0"/>
      <p:regular r:id="rId38"/>
    </p:embeddedFont>
    <p:embeddedFont>
      <p:font typeface="Gabriel Sans Condensed Thin Bold" panose="02000000000000000000" pitchFamily="2" charset="0"/>
      <p:regular r:id="rId39"/>
    </p:embeddedFont>
    <p:embeddedFont>
      <p:font typeface="Gabriel Sans Thin" panose="02000000000000000000" pitchFamily="2" charset="77"/>
      <p:regular r:id="rId40"/>
    </p:embeddedFont>
    <p:embeddedFont>
      <p:font typeface="Gabriel Sans Thin Bold" panose="02000000000000000000" pitchFamily="2" charset="77"/>
      <p:regular r:id="rId41"/>
    </p:embeddedFont>
    <p:embeddedFont>
      <p:font typeface="HK Grotesk Pro Hairline Bold" pitchFamily="2" charset="77"/>
      <p:regular r:id="rId42"/>
    </p:embeddedFont>
    <p:embeddedFont>
      <p:font typeface="HK Sentiments Light" pitchFamily="2" charset="77"/>
      <p:regular r:id="rId43"/>
    </p:embeddedFont>
    <p:embeddedFont>
      <p:font typeface="Open Sans" panose="020B0606030504020204" pitchFamily="34" charset="0"/>
      <p:regular r:id="rId44"/>
      <p:bold r:id="rId45"/>
      <p:italic r:id="rId46"/>
      <p:boldItalic r:id="rId47"/>
    </p:embeddedFont>
    <p:embeddedFont>
      <p:font typeface="Open Sans Extra Bold" panose="020B0906030804020204" pitchFamily="34" charset="0"/>
      <p:regular r:id="rId48"/>
      <p:bold r:id="rId49"/>
    </p:embeddedFont>
    <p:embeddedFont>
      <p:font typeface="Open Sans Light" panose="020F0302020204030204" pitchFamily="34" charset="0"/>
      <p:regular r:id="rId50"/>
      <p:italic r:id="rId51"/>
    </p:embeddedFont>
    <p:embeddedFont>
      <p:font typeface="Open Sans Light Bold" panose="020B0806030504020204" pitchFamily="34" charset="0"/>
      <p:regular r:id="rId52"/>
      <p:bold r:id="rId53"/>
    </p:embeddedFont>
    <p:embeddedFont>
      <p:font typeface="Open Sans Light Bold Italics" panose="020B0806030504020204" pitchFamily="34" charset="0"/>
      <p:regular r:id="rId54"/>
      <p:bold r:id="rId55"/>
      <p:italic r:id="rId56"/>
      <p:boldItalic r:id="rId57"/>
    </p:embeddedFont>
    <p:embeddedFont>
      <p:font typeface="Open Sans Light Italics" panose="020B0306030504020204" pitchFamily="34" charset="0"/>
      <p:regular r:id="rId58"/>
      <p:italic r:id="rId5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briel Borden" initials="GB" lastIdx="3" clrIdx="0">
    <p:extLst>
      <p:ext uri="{19B8F6BF-5375-455C-9EA6-DF929625EA0E}">
        <p15:presenceInfo xmlns:p15="http://schemas.microsoft.com/office/powerpoint/2012/main" userId="S::GabrielB@cupertino.org::7aee2832-0679-42e7-8bef-9f0286006b1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B1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174" autoAdjust="0"/>
    <p:restoredTop sz="95574" autoAdjust="0"/>
  </p:normalViewPr>
  <p:slideViewPr>
    <p:cSldViewPr>
      <p:cViewPr varScale="1">
        <p:scale>
          <a:sx n="55" d="100"/>
          <a:sy n="55" d="100"/>
        </p:scale>
        <p:origin x="208" y="10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font" Target="fonts/font18.fntdata"/><Relationship Id="rId55" Type="http://schemas.openxmlformats.org/officeDocument/2006/relationships/font" Target="fonts/font23.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font" Target="fonts/font21.fntdata"/><Relationship Id="rId58" Type="http://schemas.openxmlformats.org/officeDocument/2006/relationships/font" Target="fonts/font26.fntdata"/><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56" Type="http://schemas.openxmlformats.org/officeDocument/2006/relationships/font" Target="fonts/font24.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59" Type="http://schemas.openxmlformats.org/officeDocument/2006/relationships/font" Target="fonts/font27.fntdata"/><Relationship Id="rId20" Type="http://schemas.openxmlformats.org/officeDocument/2006/relationships/slide" Target="slides/slide19.xml"/><Relationship Id="rId41" Type="http://schemas.openxmlformats.org/officeDocument/2006/relationships/font" Target="fonts/font9.fntdata"/><Relationship Id="rId54" Type="http://schemas.openxmlformats.org/officeDocument/2006/relationships/font" Target="fonts/font22.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font" Target="fonts/font17.fntdata"/><Relationship Id="rId57" Type="http://schemas.openxmlformats.org/officeDocument/2006/relationships/font" Target="fonts/font25.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2.fntdata"/><Relationship Id="rId52" Type="http://schemas.openxmlformats.org/officeDocument/2006/relationships/font" Target="fonts/font20.fntdata"/><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8-11T11:16:39.375" idx="1">
    <p:pos x="11422" y="103"/>
    <p:text>Should ELI rental amounts be included?</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8-11T11:28:50.473" idx="2">
    <p:pos x="10621" y="1567"/>
    <p:text>Giving an example of what this would look like, during the presentation, would help clarify.</p:text>
    <p:extLst>
      <p:ext uri="{C676402C-5697-4E1C-873F-D02D1690AC5C}">
        <p15:threadingInfo xmlns:p15="http://schemas.microsoft.com/office/powerpoint/2012/main" timeZoneBias="4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1-08-11T11:31:32.232" idx="3">
    <p:pos x="8203" y="741"/>
    <p:text>This is for Rental &amp; Ownership, right? Some folks might think you're still only talking about Ownership continuing from previous slides.</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7198AF-EA64-412A-A042-C61260A9162F}" type="datetimeFigureOut">
              <a:rPr lang="en-US" smtClean="0"/>
              <a:t>9/9/24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E8D046-3E5E-4A96-972F-274883A38101}" type="slidenum">
              <a:rPr lang="en-US" smtClean="0"/>
              <a:t>‹#›</a:t>
            </a:fld>
            <a:endParaRPr lang="en-US"/>
          </a:p>
        </p:txBody>
      </p:sp>
    </p:spTree>
    <p:extLst>
      <p:ext uri="{BB962C8B-B14F-4D97-AF65-F5344CB8AC3E}">
        <p14:creationId xmlns:p14="http://schemas.microsoft.com/office/powerpoint/2010/main" val="1106109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 – Type into the chat as they pop up.</a:t>
            </a:r>
          </a:p>
        </p:txBody>
      </p:sp>
      <p:sp>
        <p:nvSpPr>
          <p:cNvPr id="4" name="Slide Number Placeholder 3"/>
          <p:cNvSpPr>
            <a:spLocks noGrp="1"/>
          </p:cNvSpPr>
          <p:nvPr>
            <p:ph type="sldNum" sz="quarter" idx="5"/>
          </p:nvPr>
        </p:nvSpPr>
        <p:spPr/>
        <p:txBody>
          <a:bodyPr/>
          <a:lstStyle/>
          <a:p>
            <a:fld id="{F8E8D046-3E5E-4A96-972F-274883A38101}" type="slidenum">
              <a:rPr lang="en-US" smtClean="0"/>
              <a:t>3</a:t>
            </a:fld>
            <a:endParaRPr lang="en-US"/>
          </a:p>
        </p:txBody>
      </p:sp>
    </p:spTree>
    <p:extLst>
      <p:ext uri="{BB962C8B-B14F-4D97-AF65-F5344CB8AC3E}">
        <p14:creationId xmlns:p14="http://schemas.microsoft.com/office/powerpoint/2010/main" val="17878786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will be no in person drop offs, either to the City or to Rise Housing, all applications must be received either by mail, email or online.</a:t>
            </a:r>
          </a:p>
        </p:txBody>
      </p:sp>
      <p:sp>
        <p:nvSpPr>
          <p:cNvPr id="4" name="Slide Number Placeholder 3"/>
          <p:cNvSpPr>
            <a:spLocks noGrp="1"/>
          </p:cNvSpPr>
          <p:nvPr>
            <p:ph type="sldNum" sz="quarter" idx="5"/>
          </p:nvPr>
        </p:nvSpPr>
        <p:spPr/>
        <p:txBody>
          <a:bodyPr/>
          <a:lstStyle/>
          <a:p>
            <a:fld id="{F8E8D046-3E5E-4A96-972F-274883A38101}" type="slidenum">
              <a:rPr lang="en-US" smtClean="0"/>
              <a:t>27</a:t>
            </a:fld>
            <a:endParaRPr lang="en-US"/>
          </a:p>
        </p:txBody>
      </p:sp>
    </p:spTree>
    <p:extLst>
      <p:ext uri="{BB962C8B-B14F-4D97-AF65-F5344CB8AC3E}">
        <p14:creationId xmlns:p14="http://schemas.microsoft.com/office/powerpoint/2010/main" val="751299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E8D046-3E5E-4A96-972F-274883A38101}" type="slidenum">
              <a:rPr lang="en-US" smtClean="0"/>
              <a:t>7</a:t>
            </a:fld>
            <a:endParaRPr lang="en-US"/>
          </a:p>
        </p:txBody>
      </p:sp>
    </p:spTree>
    <p:extLst>
      <p:ext uri="{BB962C8B-B14F-4D97-AF65-F5344CB8AC3E}">
        <p14:creationId xmlns:p14="http://schemas.microsoft.com/office/powerpoint/2010/main" val="1592515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Gabriel Sans Condensed Thin"/>
              </a:rPr>
              <a:t>Income limits are published annually in May at HCD.CA.GOV</a:t>
            </a:r>
          </a:p>
          <a:p>
            <a:endParaRPr lang="en-US" dirty="0"/>
          </a:p>
        </p:txBody>
      </p:sp>
      <p:sp>
        <p:nvSpPr>
          <p:cNvPr id="4" name="Slide Number Placeholder 3"/>
          <p:cNvSpPr>
            <a:spLocks noGrp="1"/>
          </p:cNvSpPr>
          <p:nvPr>
            <p:ph type="sldNum" sz="quarter" idx="5"/>
          </p:nvPr>
        </p:nvSpPr>
        <p:spPr/>
        <p:txBody>
          <a:bodyPr/>
          <a:lstStyle/>
          <a:p>
            <a:fld id="{F8E8D046-3E5E-4A96-972F-274883A38101}" type="slidenum">
              <a:rPr lang="en-US" smtClean="0"/>
              <a:t>8</a:t>
            </a:fld>
            <a:endParaRPr lang="en-US"/>
          </a:p>
        </p:txBody>
      </p:sp>
    </p:spTree>
    <p:extLst>
      <p:ext uri="{BB962C8B-B14F-4D97-AF65-F5344CB8AC3E}">
        <p14:creationId xmlns:p14="http://schemas.microsoft.com/office/powerpoint/2010/main" val="3884252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E8D046-3E5E-4A96-972F-274883A38101}" type="slidenum">
              <a:rPr lang="en-US" smtClean="0"/>
              <a:t>10</a:t>
            </a:fld>
            <a:endParaRPr lang="en-US"/>
          </a:p>
        </p:txBody>
      </p:sp>
    </p:spTree>
    <p:extLst>
      <p:ext uri="{BB962C8B-B14F-4D97-AF65-F5344CB8AC3E}">
        <p14:creationId xmlns:p14="http://schemas.microsoft.com/office/powerpoint/2010/main" val="3179734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Cars or any material possession is not counted as asset</a:t>
            </a:r>
          </a:p>
        </p:txBody>
      </p:sp>
      <p:sp>
        <p:nvSpPr>
          <p:cNvPr id="4" name="Slide Number Placeholder 3"/>
          <p:cNvSpPr>
            <a:spLocks noGrp="1"/>
          </p:cNvSpPr>
          <p:nvPr>
            <p:ph type="sldNum" sz="quarter" idx="5"/>
          </p:nvPr>
        </p:nvSpPr>
        <p:spPr/>
        <p:txBody>
          <a:bodyPr/>
          <a:lstStyle/>
          <a:p>
            <a:fld id="{F8E8D046-3E5E-4A96-972F-274883A38101}" type="slidenum">
              <a:rPr lang="en-US" smtClean="0"/>
              <a:t>11</a:t>
            </a:fld>
            <a:endParaRPr lang="en-US"/>
          </a:p>
        </p:txBody>
      </p:sp>
    </p:spTree>
    <p:extLst>
      <p:ext uri="{BB962C8B-B14F-4D97-AF65-F5344CB8AC3E}">
        <p14:creationId xmlns:p14="http://schemas.microsoft.com/office/powerpoint/2010/main" val="3162709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E8D046-3E5E-4A96-972F-274883A38101}" type="slidenum">
              <a:rPr lang="en-US" smtClean="0"/>
              <a:t>18</a:t>
            </a:fld>
            <a:endParaRPr lang="en-US"/>
          </a:p>
        </p:txBody>
      </p:sp>
    </p:spTree>
    <p:extLst>
      <p:ext uri="{BB962C8B-B14F-4D97-AF65-F5344CB8AC3E}">
        <p14:creationId xmlns:p14="http://schemas.microsoft.com/office/powerpoint/2010/main" val="2257947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Cash can be coming from a checking account or liquidating stocks, but it must come from the buyer’s own funds.</a:t>
            </a:r>
          </a:p>
        </p:txBody>
      </p:sp>
      <p:sp>
        <p:nvSpPr>
          <p:cNvPr id="4" name="Slide Number Placeholder 3"/>
          <p:cNvSpPr>
            <a:spLocks noGrp="1"/>
          </p:cNvSpPr>
          <p:nvPr>
            <p:ph type="sldNum" sz="quarter" idx="5"/>
          </p:nvPr>
        </p:nvSpPr>
        <p:spPr/>
        <p:txBody>
          <a:bodyPr/>
          <a:lstStyle/>
          <a:p>
            <a:fld id="{F8E8D046-3E5E-4A96-972F-274883A38101}" type="slidenum">
              <a:rPr lang="en-US" smtClean="0"/>
              <a:t>20</a:t>
            </a:fld>
            <a:endParaRPr lang="en-US"/>
          </a:p>
        </p:txBody>
      </p:sp>
    </p:spTree>
    <p:extLst>
      <p:ext uri="{BB962C8B-B14F-4D97-AF65-F5344CB8AC3E}">
        <p14:creationId xmlns:p14="http://schemas.microsoft.com/office/powerpoint/2010/main" val="1048692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separate application links will be made available, applicants who wish to apply for both waitlists must apply for each waitlist separately.</a:t>
            </a:r>
          </a:p>
        </p:txBody>
      </p:sp>
      <p:sp>
        <p:nvSpPr>
          <p:cNvPr id="4" name="Slide Number Placeholder 3"/>
          <p:cNvSpPr>
            <a:spLocks noGrp="1"/>
          </p:cNvSpPr>
          <p:nvPr>
            <p:ph type="sldNum" sz="quarter" idx="5"/>
          </p:nvPr>
        </p:nvSpPr>
        <p:spPr/>
        <p:txBody>
          <a:bodyPr/>
          <a:lstStyle/>
          <a:p>
            <a:fld id="{F8E8D046-3E5E-4A96-972F-274883A38101}" type="slidenum">
              <a:rPr lang="en-US" smtClean="0"/>
              <a:t>24</a:t>
            </a:fld>
            <a:endParaRPr lang="en-US"/>
          </a:p>
        </p:txBody>
      </p:sp>
    </p:spTree>
    <p:extLst>
      <p:ext uri="{BB962C8B-B14F-4D97-AF65-F5344CB8AC3E}">
        <p14:creationId xmlns:p14="http://schemas.microsoft.com/office/powerpoint/2010/main" val="2444958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E8D046-3E5E-4A96-972F-274883A38101}" type="slidenum">
              <a:rPr lang="en-US" smtClean="0"/>
              <a:t>25</a:t>
            </a:fld>
            <a:endParaRPr lang="en-US"/>
          </a:p>
        </p:txBody>
      </p:sp>
    </p:spTree>
    <p:extLst>
      <p:ext uri="{BB962C8B-B14F-4D97-AF65-F5344CB8AC3E}">
        <p14:creationId xmlns:p14="http://schemas.microsoft.com/office/powerpoint/2010/main" val="536873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9/9/24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9/9/24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9/9/24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9/9/24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svg"/><Relationship Id="rId7" Type="http://schemas.openxmlformats.org/officeDocument/2006/relationships/image" Target="../media/image28.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 Id="rId9" Type="http://schemas.openxmlformats.org/officeDocument/2006/relationships/image" Target="../media/image30.svg"/></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 Id="rId9" Type="http://schemas.openxmlformats.org/officeDocument/2006/relationships/comments" Target="../comments/comment3.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1.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1.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hyperlink" Target="http://www.risehousing.com/rise-updates"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0.emf"/></Relationships>
</file>

<file path=ppt/slides/_rels/slide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AB1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74000"/>
          </a:blip>
          <a:srcRect l="1942" r="1942"/>
          <a:stretch>
            <a:fillRect/>
          </a:stretch>
        </p:blipFill>
        <p:spPr>
          <a:xfrm>
            <a:off x="154935" y="163298"/>
            <a:ext cx="17978130" cy="9960405"/>
          </a:xfrm>
          <a:prstGeom prst="rect">
            <a:avLst/>
          </a:prstGeom>
        </p:spPr>
      </p:pic>
      <p:grpSp>
        <p:nvGrpSpPr>
          <p:cNvPr id="3" name="Group 3"/>
          <p:cNvGrpSpPr/>
          <p:nvPr/>
        </p:nvGrpSpPr>
        <p:grpSpPr>
          <a:xfrm>
            <a:off x="0" y="4997227"/>
            <a:ext cx="18288000" cy="4589531"/>
            <a:chOff x="0" y="0"/>
            <a:chExt cx="24384000" cy="6119375"/>
          </a:xfrm>
        </p:grpSpPr>
        <p:sp>
          <p:nvSpPr>
            <p:cNvPr id="4" name="AutoShape 4"/>
            <p:cNvSpPr/>
            <p:nvPr/>
          </p:nvSpPr>
          <p:spPr>
            <a:xfrm>
              <a:off x="0" y="0"/>
              <a:ext cx="24384000" cy="6119375"/>
            </a:xfrm>
            <a:prstGeom prst="rect">
              <a:avLst/>
            </a:prstGeom>
            <a:solidFill>
              <a:srgbClr val="FFFFFF"/>
            </a:solidFill>
          </p:spPr>
          <p:txBody>
            <a:bodyPr/>
            <a:lstStyle/>
            <a:p>
              <a:endParaRPr lang="en-US"/>
            </a:p>
          </p:txBody>
        </p:sp>
        <p:sp>
          <p:nvSpPr>
            <p:cNvPr id="5" name="TextBox 5"/>
            <p:cNvSpPr txBox="1"/>
            <p:nvPr/>
          </p:nvSpPr>
          <p:spPr>
            <a:xfrm>
              <a:off x="2716822" y="1565129"/>
              <a:ext cx="18950355" cy="2159745"/>
            </a:xfrm>
            <a:prstGeom prst="rect">
              <a:avLst/>
            </a:prstGeom>
          </p:spPr>
          <p:txBody>
            <a:bodyPr lIns="0" tIns="0" rIns="0" bIns="0" rtlCol="0" anchor="t">
              <a:spAutoFit/>
            </a:bodyPr>
            <a:lstStyle/>
            <a:p>
              <a:pPr algn="ctr">
                <a:lnSpc>
                  <a:spcPts val="6280"/>
                </a:lnSpc>
              </a:pPr>
              <a:r>
                <a:rPr lang="en-US" sz="4831">
                  <a:solidFill>
                    <a:srgbClr val="2C5484"/>
                  </a:solidFill>
                  <a:latin typeface="Gabriel Sans Thin Bold"/>
                </a:rPr>
                <a:t>Below Market Rate (BMR) </a:t>
              </a:r>
            </a:p>
            <a:p>
              <a:pPr algn="ctr">
                <a:lnSpc>
                  <a:spcPts val="6280"/>
                </a:lnSpc>
              </a:pPr>
              <a:r>
                <a:rPr lang="en-US" sz="4831">
                  <a:solidFill>
                    <a:srgbClr val="2C5484"/>
                  </a:solidFill>
                  <a:latin typeface="Gabriel Sans Thin Bold"/>
                </a:rPr>
                <a:t>Informational Workshop </a:t>
              </a:r>
            </a:p>
          </p:txBody>
        </p:sp>
        <p:sp>
          <p:nvSpPr>
            <p:cNvPr id="6" name="TextBox 6"/>
            <p:cNvSpPr txBox="1"/>
            <p:nvPr/>
          </p:nvSpPr>
          <p:spPr>
            <a:xfrm>
              <a:off x="5885290" y="570537"/>
              <a:ext cx="12613419" cy="497748"/>
            </a:xfrm>
            <a:prstGeom prst="rect">
              <a:avLst/>
            </a:prstGeom>
          </p:spPr>
          <p:txBody>
            <a:bodyPr lIns="0" tIns="0" rIns="0" bIns="0" rtlCol="0" anchor="t">
              <a:spAutoFit/>
            </a:bodyPr>
            <a:lstStyle/>
            <a:p>
              <a:pPr algn="ctr">
                <a:lnSpc>
                  <a:spcPts val="2917"/>
                </a:lnSpc>
              </a:pPr>
              <a:r>
                <a:rPr lang="en-US" sz="2083" spc="416">
                  <a:solidFill>
                    <a:srgbClr val="2C5484"/>
                  </a:solidFill>
                  <a:latin typeface="Gabriel Sans Condensed Thin Bold"/>
                </a:rPr>
                <a:t>CITY OF CUPERTINO BELOW MARKET RATE PROGRAM</a:t>
              </a:r>
            </a:p>
          </p:txBody>
        </p:sp>
        <p:sp>
          <p:nvSpPr>
            <p:cNvPr id="7" name="TextBox 7"/>
            <p:cNvSpPr txBox="1"/>
            <p:nvPr/>
          </p:nvSpPr>
          <p:spPr>
            <a:xfrm>
              <a:off x="5622814" y="4119254"/>
              <a:ext cx="13138371" cy="1179884"/>
            </a:xfrm>
            <a:prstGeom prst="rect">
              <a:avLst/>
            </a:prstGeom>
          </p:spPr>
          <p:txBody>
            <a:bodyPr lIns="0" tIns="0" rIns="0" bIns="0" rtlCol="0" anchor="t">
              <a:spAutoFit/>
            </a:bodyPr>
            <a:lstStyle/>
            <a:p>
              <a:pPr algn="ctr">
                <a:lnSpc>
                  <a:spcPts val="3462"/>
                </a:lnSpc>
              </a:pPr>
              <a:r>
                <a:rPr lang="en-US" sz="2473" spc="123" dirty="0">
                  <a:solidFill>
                    <a:srgbClr val="2C5484"/>
                  </a:solidFill>
                  <a:latin typeface="Gabriel Sans Condensed"/>
                </a:rPr>
                <a:t>Presented by Rise Housing Solutions </a:t>
              </a:r>
            </a:p>
            <a:p>
              <a:pPr algn="ctr">
                <a:lnSpc>
                  <a:spcPts val="3462"/>
                </a:lnSpc>
              </a:pPr>
              <a:r>
                <a:rPr lang="en-US" sz="2473" spc="123" dirty="0">
                  <a:solidFill>
                    <a:srgbClr val="2C5484"/>
                  </a:solidFill>
                  <a:latin typeface="Gabriel Sans Condensed"/>
                </a:rPr>
                <a:t>September 16, 2024</a:t>
              </a:r>
            </a:p>
          </p:txBody>
        </p:sp>
      </p:grpSp>
      <p:pic>
        <p:nvPicPr>
          <p:cNvPr id="8" name="Picture 8"/>
          <p:cNvPicPr>
            <a:picLocks noChangeAspect="1"/>
          </p:cNvPicPr>
          <p:nvPr/>
        </p:nvPicPr>
        <p:blipFill>
          <a:blip r:embed="rId3"/>
          <a:srcRect/>
          <a:stretch>
            <a:fillRect/>
          </a:stretch>
        </p:blipFill>
        <p:spPr>
          <a:xfrm>
            <a:off x="16719813" y="7933553"/>
            <a:ext cx="1413252" cy="1443754"/>
          </a:xfrm>
          <a:prstGeom prst="rect">
            <a:avLst/>
          </a:prstGeom>
        </p:spPr>
      </p:pic>
      <p:pic>
        <p:nvPicPr>
          <p:cNvPr id="9" name="Picture 9"/>
          <p:cNvPicPr>
            <a:picLocks noChangeAspect="1"/>
          </p:cNvPicPr>
          <p:nvPr/>
        </p:nvPicPr>
        <p:blipFill>
          <a:blip r:embed="rId4"/>
          <a:srcRect/>
          <a:stretch>
            <a:fillRect/>
          </a:stretch>
        </p:blipFill>
        <p:spPr>
          <a:xfrm>
            <a:off x="154935" y="8074653"/>
            <a:ext cx="2692824" cy="1302654"/>
          </a:xfrm>
          <a:prstGeom prst="rect">
            <a:avLst/>
          </a:prstGeom>
        </p:spPr>
      </p:pic>
      <p:pic>
        <p:nvPicPr>
          <p:cNvPr id="10" name="Picture 10"/>
          <p:cNvPicPr>
            <a:picLocks noChangeAspect="1"/>
          </p:cNvPicPr>
          <p:nvPr/>
        </p:nvPicPr>
        <p:blipFill>
          <a:blip r:embed="rId5"/>
          <a:srcRect r="528" b="26463"/>
          <a:stretch>
            <a:fillRect/>
          </a:stretch>
        </p:blipFill>
        <p:spPr>
          <a:xfrm>
            <a:off x="15432361" y="8277022"/>
            <a:ext cx="1184238" cy="89791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55864" y="163298"/>
            <a:ext cx="18006632" cy="9954491"/>
          </a:xfrm>
          <a:prstGeom prst="rect">
            <a:avLst/>
          </a:prstGeom>
          <a:solidFill>
            <a:srgbClr val="FFFFFF"/>
          </a:solidFill>
        </p:spPr>
        <p:txBody>
          <a:bodyPr/>
          <a:lstStyle/>
          <a:p>
            <a:endParaRPr lang="en-US"/>
          </a:p>
        </p:txBody>
      </p:sp>
      <p:sp>
        <p:nvSpPr>
          <p:cNvPr id="3" name="TextBox 3"/>
          <p:cNvSpPr txBox="1"/>
          <p:nvPr/>
        </p:nvSpPr>
        <p:spPr>
          <a:xfrm>
            <a:off x="1582108" y="3651059"/>
            <a:ext cx="15154143" cy="3427157"/>
          </a:xfrm>
          <a:prstGeom prst="rect">
            <a:avLst/>
          </a:prstGeom>
        </p:spPr>
        <p:txBody>
          <a:bodyPr lIns="0" tIns="0" rIns="0" bIns="0" rtlCol="0" anchor="t">
            <a:spAutoFit/>
          </a:bodyPr>
          <a:lstStyle/>
          <a:p>
            <a:pPr algn="ctr">
              <a:lnSpc>
                <a:spcPts val="9095"/>
              </a:lnSpc>
            </a:pPr>
            <a:r>
              <a:rPr lang="en-US" sz="6583" spc="197" dirty="0">
                <a:solidFill>
                  <a:srgbClr val="000000"/>
                </a:solidFill>
                <a:latin typeface="Open Sans Light"/>
              </a:rPr>
              <a:t>Household assets may not exceed the maximum gross income allowed for the household size.</a:t>
            </a:r>
          </a:p>
        </p:txBody>
      </p:sp>
      <p:sp>
        <p:nvSpPr>
          <p:cNvPr id="4" name="TextBox 4"/>
          <p:cNvSpPr txBox="1"/>
          <p:nvPr/>
        </p:nvSpPr>
        <p:spPr>
          <a:xfrm>
            <a:off x="5472296" y="1216337"/>
            <a:ext cx="7373768" cy="962025"/>
          </a:xfrm>
          <a:prstGeom prst="rect">
            <a:avLst/>
          </a:prstGeom>
        </p:spPr>
        <p:txBody>
          <a:bodyPr lIns="0" tIns="0" rIns="0" bIns="0" rtlCol="0" anchor="t">
            <a:spAutoFit/>
          </a:bodyPr>
          <a:lstStyle/>
          <a:p>
            <a:pPr algn="ctr">
              <a:lnSpc>
                <a:spcPts val="7799"/>
              </a:lnSpc>
            </a:pPr>
            <a:r>
              <a:rPr lang="en-US" sz="5999">
                <a:solidFill>
                  <a:srgbClr val="000000"/>
                </a:solidFill>
                <a:latin typeface="Open Sans Light"/>
              </a:rPr>
              <a:t>Asset Limit </a:t>
            </a:r>
          </a:p>
        </p:txBody>
      </p:sp>
      <p:sp>
        <p:nvSpPr>
          <p:cNvPr id="5" name="AutoShape 5"/>
          <p:cNvSpPr/>
          <p:nvPr/>
        </p:nvSpPr>
        <p:spPr>
          <a:xfrm>
            <a:off x="1305404" y="2858526"/>
            <a:ext cx="15817062" cy="112142"/>
          </a:xfrm>
          <a:prstGeom prst="rect">
            <a:avLst/>
          </a:prstGeom>
          <a:solidFill>
            <a:srgbClr val="EFB145"/>
          </a:solidFill>
        </p:spPr>
        <p:txBody>
          <a:bodyPr/>
          <a:lstStyle/>
          <a:p>
            <a:endParaRPr lang="en-US"/>
          </a:p>
        </p:txBody>
      </p:sp>
      <p:grpSp>
        <p:nvGrpSpPr>
          <p:cNvPr id="6" name="Group 6"/>
          <p:cNvGrpSpPr/>
          <p:nvPr/>
        </p:nvGrpSpPr>
        <p:grpSpPr>
          <a:xfrm>
            <a:off x="11440392" y="9125758"/>
            <a:ext cx="6442364" cy="724824"/>
            <a:chOff x="0" y="0"/>
            <a:chExt cx="8589818" cy="966432"/>
          </a:xfrm>
        </p:grpSpPr>
        <p:sp>
          <p:nvSpPr>
            <p:cNvPr id="7" name="AutoShape 7"/>
            <p:cNvSpPr/>
            <p:nvPr/>
          </p:nvSpPr>
          <p:spPr>
            <a:xfrm>
              <a:off x="0" y="0"/>
              <a:ext cx="8589818" cy="966432"/>
            </a:xfrm>
            <a:prstGeom prst="rect">
              <a:avLst/>
            </a:prstGeom>
            <a:solidFill>
              <a:srgbClr val="EFB145"/>
            </a:solidFill>
          </p:spPr>
          <p:txBody>
            <a:bodyPr/>
            <a:lstStyle/>
            <a:p>
              <a:endParaRPr lang="en-US"/>
            </a:p>
          </p:txBody>
        </p:sp>
        <p:sp>
          <p:nvSpPr>
            <p:cNvPr id="8" name="TextBox 8"/>
            <p:cNvSpPr txBox="1"/>
            <p:nvPr/>
          </p:nvSpPr>
          <p:spPr>
            <a:xfrm>
              <a:off x="780472" y="295891"/>
              <a:ext cx="7365999" cy="352832"/>
            </a:xfrm>
            <a:prstGeom prst="rect">
              <a:avLst/>
            </a:prstGeom>
          </p:spPr>
          <p:txBody>
            <a:bodyPr lIns="0" tIns="0" rIns="0" bIns="0" rtlCol="0" anchor="t">
              <a:spAutoFit/>
            </a:bodyPr>
            <a:lstStyle/>
            <a:p>
              <a:pPr algn="r">
                <a:lnSpc>
                  <a:spcPts val="2240"/>
                </a:lnSpc>
              </a:pPr>
              <a:r>
                <a:rPr lang="en-US" sz="1600" spc="320" dirty="0">
                  <a:solidFill>
                    <a:srgbClr val="FFFFFF"/>
                  </a:solidFill>
                  <a:latin typeface="Open Sans Light Bold"/>
                </a:rPr>
                <a:t>BMR WORKSHOP | 2025 </a:t>
              </a:r>
            </a:p>
          </p:txBody>
        </p:sp>
      </p:grpSp>
    </p:spTree>
    <p:extLst>
      <p:ext uri="{BB962C8B-B14F-4D97-AF65-F5344CB8AC3E}">
        <p14:creationId xmlns:p14="http://schemas.microsoft.com/office/powerpoint/2010/main" val="4075914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651950" y="2095693"/>
            <a:ext cx="2803261" cy="2803261"/>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2C5484"/>
            </a:solidFill>
          </p:spPr>
          <p:txBody>
            <a:bodyPr/>
            <a:lstStyle/>
            <a:p>
              <a:endParaRPr lang="en-US"/>
            </a:p>
          </p:txBody>
        </p:sp>
      </p:grpSp>
      <p:grpSp>
        <p:nvGrpSpPr>
          <p:cNvPr id="4" name="Group 4"/>
          <p:cNvGrpSpPr/>
          <p:nvPr/>
        </p:nvGrpSpPr>
        <p:grpSpPr>
          <a:xfrm>
            <a:off x="10651950" y="5388045"/>
            <a:ext cx="2803261" cy="2803261"/>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2C5484"/>
            </a:solidFill>
          </p:spPr>
          <p:txBody>
            <a:bodyPr/>
            <a:lstStyle/>
            <a:p>
              <a:endParaRPr lang="en-US"/>
            </a:p>
          </p:txBody>
        </p:sp>
      </p:grpSp>
      <p:grpSp>
        <p:nvGrpSpPr>
          <p:cNvPr id="6" name="Group 6"/>
          <p:cNvGrpSpPr/>
          <p:nvPr/>
        </p:nvGrpSpPr>
        <p:grpSpPr>
          <a:xfrm>
            <a:off x="13913233" y="5388045"/>
            <a:ext cx="2803261" cy="2803261"/>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2C5484"/>
            </a:solidFill>
          </p:spPr>
          <p:txBody>
            <a:bodyPr/>
            <a:lstStyle/>
            <a:p>
              <a:endParaRPr lang="en-US"/>
            </a:p>
          </p:txBody>
        </p:sp>
      </p:grpSp>
      <p:grpSp>
        <p:nvGrpSpPr>
          <p:cNvPr id="8" name="Group 8"/>
          <p:cNvGrpSpPr/>
          <p:nvPr/>
        </p:nvGrpSpPr>
        <p:grpSpPr>
          <a:xfrm>
            <a:off x="13913233" y="2095693"/>
            <a:ext cx="2803261" cy="2803261"/>
            <a:chOff x="0" y="0"/>
            <a:chExt cx="1913890" cy="1913890"/>
          </a:xfrm>
        </p:grpSpPr>
        <p:sp>
          <p:nvSpPr>
            <p:cNvPr id="9" name="Freeform 9"/>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2C5484"/>
            </a:solidFill>
          </p:spPr>
          <p:txBody>
            <a:bodyPr/>
            <a:lstStyle/>
            <a:p>
              <a:endParaRPr lang="en-US"/>
            </a:p>
          </p:txBody>
        </p:sp>
      </p:grpSp>
      <p:sp>
        <p:nvSpPr>
          <p:cNvPr id="10" name="AutoShape 10"/>
          <p:cNvSpPr/>
          <p:nvPr/>
        </p:nvSpPr>
        <p:spPr>
          <a:xfrm>
            <a:off x="0" y="688108"/>
            <a:ext cx="8433990" cy="2870078"/>
          </a:xfrm>
          <a:prstGeom prst="rect">
            <a:avLst/>
          </a:prstGeom>
          <a:solidFill>
            <a:srgbClr val="FBAB1C"/>
          </a:solidFill>
        </p:spPr>
        <p:txBody>
          <a:bodyPr/>
          <a:lstStyle/>
          <a:p>
            <a:endParaRPr lang="en-US"/>
          </a:p>
        </p:txBody>
      </p:sp>
      <p:pic>
        <p:nvPicPr>
          <p:cNvPr id="11" name="Picture 1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4223507" y="2480136"/>
            <a:ext cx="2182715" cy="1904419"/>
          </a:xfrm>
          <a:prstGeom prst="rect">
            <a:avLst/>
          </a:prstGeom>
        </p:spPr>
      </p:pic>
      <p:pic>
        <p:nvPicPr>
          <p:cNvPr id="12"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0986311" y="2480136"/>
            <a:ext cx="2134540" cy="2156101"/>
          </a:xfrm>
          <a:prstGeom prst="rect">
            <a:avLst/>
          </a:prstGeom>
        </p:spPr>
      </p:pic>
      <p:pic>
        <p:nvPicPr>
          <p:cNvPr id="13" name="Picture 1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4159367" y="6102155"/>
            <a:ext cx="2310995" cy="1375042"/>
          </a:xfrm>
          <a:prstGeom prst="rect">
            <a:avLst/>
          </a:prstGeom>
        </p:spPr>
      </p:pic>
      <p:pic>
        <p:nvPicPr>
          <p:cNvPr id="14" name="Picture 1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1118244" y="5676179"/>
            <a:ext cx="1870675" cy="2226994"/>
          </a:xfrm>
          <a:prstGeom prst="rect">
            <a:avLst/>
          </a:prstGeom>
        </p:spPr>
      </p:pic>
      <p:sp>
        <p:nvSpPr>
          <p:cNvPr id="15" name="TextBox 15"/>
          <p:cNvSpPr txBox="1"/>
          <p:nvPr/>
        </p:nvSpPr>
        <p:spPr>
          <a:xfrm>
            <a:off x="359755" y="1046822"/>
            <a:ext cx="7714481" cy="2143125"/>
          </a:xfrm>
          <a:prstGeom prst="rect">
            <a:avLst/>
          </a:prstGeom>
        </p:spPr>
        <p:txBody>
          <a:bodyPr lIns="0" tIns="0" rIns="0" bIns="0" rtlCol="0" anchor="t">
            <a:spAutoFit/>
          </a:bodyPr>
          <a:lstStyle/>
          <a:p>
            <a:pPr>
              <a:lnSpc>
                <a:spcPts val="8400"/>
              </a:lnSpc>
            </a:pPr>
            <a:r>
              <a:rPr lang="en-US" sz="7000">
                <a:solidFill>
                  <a:srgbClr val="1C2327"/>
                </a:solidFill>
                <a:latin typeface="Open Sans Light"/>
              </a:rPr>
              <a:t>WHAT IS COUNTED AS AN ASSET? </a:t>
            </a:r>
          </a:p>
        </p:txBody>
      </p:sp>
      <p:sp>
        <p:nvSpPr>
          <p:cNvPr id="16" name="TextBox 16"/>
          <p:cNvSpPr txBox="1"/>
          <p:nvPr/>
        </p:nvSpPr>
        <p:spPr>
          <a:xfrm>
            <a:off x="1028700" y="3656192"/>
            <a:ext cx="6787842" cy="3639820"/>
          </a:xfrm>
          <a:prstGeom prst="rect">
            <a:avLst/>
          </a:prstGeom>
        </p:spPr>
        <p:txBody>
          <a:bodyPr lIns="0" tIns="0" rIns="0" bIns="0" rtlCol="0" anchor="t">
            <a:spAutoFit/>
          </a:bodyPr>
          <a:lstStyle/>
          <a:p>
            <a:pPr marL="561340" lvl="1" indent="-280670">
              <a:lnSpc>
                <a:spcPts val="4159"/>
              </a:lnSpc>
              <a:buFont typeface="Arial"/>
              <a:buChar char="•"/>
            </a:pPr>
            <a:r>
              <a:rPr lang="en-US" sz="2599" spc="168">
                <a:solidFill>
                  <a:srgbClr val="000000"/>
                </a:solidFill>
                <a:latin typeface="Open Sans Light"/>
              </a:rPr>
              <a:t>Combined assets including:</a:t>
            </a:r>
          </a:p>
          <a:p>
            <a:pPr marL="1122680" lvl="2" indent="-374227">
              <a:lnSpc>
                <a:spcPts val="4159"/>
              </a:lnSpc>
              <a:buFont typeface="Arial"/>
              <a:buChar char="⚬"/>
            </a:pPr>
            <a:r>
              <a:rPr lang="en-US" sz="2599" spc="168">
                <a:solidFill>
                  <a:srgbClr val="000000"/>
                </a:solidFill>
                <a:latin typeface="Open Sans Light"/>
              </a:rPr>
              <a:t>Checking and Savings Accounts</a:t>
            </a:r>
          </a:p>
          <a:p>
            <a:pPr marL="1122680" lvl="2" indent="-374227">
              <a:lnSpc>
                <a:spcPts val="4159"/>
              </a:lnSpc>
              <a:buFont typeface="Arial"/>
              <a:buChar char="⚬"/>
            </a:pPr>
            <a:r>
              <a:rPr lang="en-US" sz="2599" spc="168">
                <a:solidFill>
                  <a:srgbClr val="000000"/>
                </a:solidFill>
                <a:latin typeface="Open Sans Light"/>
              </a:rPr>
              <a:t>Stocks</a:t>
            </a:r>
          </a:p>
          <a:p>
            <a:pPr marL="1122680" lvl="2" indent="-374227">
              <a:lnSpc>
                <a:spcPts val="4159"/>
              </a:lnSpc>
              <a:buFont typeface="Arial"/>
              <a:buChar char="⚬"/>
            </a:pPr>
            <a:r>
              <a:rPr lang="en-US" sz="2599" spc="168">
                <a:solidFill>
                  <a:srgbClr val="000000"/>
                </a:solidFill>
                <a:latin typeface="Open Sans Light"/>
              </a:rPr>
              <a:t>Mutual Funds</a:t>
            </a:r>
          </a:p>
          <a:p>
            <a:pPr marL="1122680" lvl="2" indent="-374227">
              <a:lnSpc>
                <a:spcPts val="4159"/>
              </a:lnSpc>
              <a:buFont typeface="Arial"/>
              <a:buChar char="⚬"/>
            </a:pPr>
            <a:r>
              <a:rPr lang="en-US" sz="2599" spc="168">
                <a:solidFill>
                  <a:srgbClr val="000000"/>
                </a:solidFill>
                <a:latin typeface="Open Sans Light"/>
              </a:rPr>
              <a:t>Profit Sharing Accounts</a:t>
            </a:r>
          </a:p>
          <a:p>
            <a:pPr marL="1122680" lvl="2" indent="-374227">
              <a:lnSpc>
                <a:spcPts val="4159"/>
              </a:lnSpc>
              <a:buFont typeface="Arial"/>
              <a:buChar char="⚬"/>
            </a:pPr>
            <a:r>
              <a:rPr lang="en-US" sz="2599" spc="168">
                <a:solidFill>
                  <a:srgbClr val="000000"/>
                </a:solidFill>
                <a:latin typeface="Open Sans Light"/>
              </a:rPr>
              <a:t>CD's</a:t>
            </a:r>
          </a:p>
          <a:p>
            <a:pPr marL="1122680" lvl="2" indent="-374227">
              <a:lnSpc>
                <a:spcPts val="4159"/>
              </a:lnSpc>
              <a:buFont typeface="Arial"/>
              <a:buChar char="⚬"/>
            </a:pPr>
            <a:r>
              <a:rPr lang="en-US" sz="2599" spc="168">
                <a:solidFill>
                  <a:srgbClr val="000000"/>
                </a:solidFill>
                <a:latin typeface="Open Sans Light"/>
              </a:rPr>
              <a:t>Money Market Accounts</a:t>
            </a:r>
          </a:p>
        </p:txBody>
      </p:sp>
      <p:sp>
        <p:nvSpPr>
          <p:cNvPr id="17" name="TextBox 17"/>
          <p:cNvSpPr txBox="1"/>
          <p:nvPr/>
        </p:nvSpPr>
        <p:spPr>
          <a:xfrm>
            <a:off x="1028700" y="7483312"/>
            <a:ext cx="7574611" cy="2105833"/>
          </a:xfrm>
          <a:prstGeom prst="rect">
            <a:avLst/>
          </a:prstGeom>
        </p:spPr>
        <p:txBody>
          <a:bodyPr lIns="0" tIns="0" rIns="0" bIns="0" rtlCol="0" anchor="t">
            <a:spAutoFit/>
          </a:bodyPr>
          <a:lstStyle/>
          <a:p>
            <a:pPr marL="561340" lvl="1" indent="-280670">
              <a:lnSpc>
                <a:spcPts val="4159"/>
              </a:lnSpc>
              <a:buFont typeface="Arial"/>
              <a:buChar char="•"/>
            </a:pPr>
            <a:r>
              <a:rPr lang="en-US" sz="2599" spc="168" dirty="0">
                <a:solidFill>
                  <a:srgbClr val="000000"/>
                </a:solidFill>
                <a:latin typeface="Open Sans Light"/>
              </a:rPr>
              <a:t> Excluded from assets are all non-accessible funds that generate a penalty when withdrawn, i.e., 401k, CALPERS, STRS, and other pension plans </a:t>
            </a:r>
          </a:p>
        </p:txBody>
      </p:sp>
      <p:grpSp>
        <p:nvGrpSpPr>
          <p:cNvPr id="18" name="Group 18"/>
          <p:cNvGrpSpPr/>
          <p:nvPr/>
        </p:nvGrpSpPr>
        <p:grpSpPr>
          <a:xfrm>
            <a:off x="11440392" y="9125758"/>
            <a:ext cx="6442364" cy="724824"/>
            <a:chOff x="0" y="0"/>
            <a:chExt cx="8589818" cy="966432"/>
          </a:xfrm>
        </p:grpSpPr>
        <p:sp>
          <p:nvSpPr>
            <p:cNvPr id="19" name="AutoShape 19"/>
            <p:cNvSpPr/>
            <p:nvPr/>
          </p:nvSpPr>
          <p:spPr>
            <a:xfrm>
              <a:off x="0" y="0"/>
              <a:ext cx="8589818" cy="966432"/>
            </a:xfrm>
            <a:prstGeom prst="rect">
              <a:avLst/>
            </a:prstGeom>
            <a:solidFill>
              <a:srgbClr val="EFB145"/>
            </a:solidFill>
          </p:spPr>
          <p:txBody>
            <a:bodyPr/>
            <a:lstStyle/>
            <a:p>
              <a:endParaRPr lang="en-US"/>
            </a:p>
          </p:txBody>
        </p:sp>
        <p:sp>
          <p:nvSpPr>
            <p:cNvPr id="20" name="TextBox 20"/>
            <p:cNvSpPr txBox="1"/>
            <p:nvPr/>
          </p:nvSpPr>
          <p:spPr>
            <a:xfrm>
              <a:off x="780472" y="295891"/>
              <a:ext cx="7365999" cy="352832"/>
            </a:xfrm>
            <a:prstGeom prst="rect">
              <a:avLst/>
            </a:prstGeom>
          </p:spPr>
          <p:txBody>
            <a:bodyPr lIns="0" tIns="0" rIns="0" bIns="0" rtlCol="0" anchor="t">
              <a:spAutoFit/>
            </a:bodyPr>
            <a:lstStyle/>
            <a:p>
              <a:pPr algn="r">
                <a:lnSpc>
                  <a:spcPts val="2240"/>
                </a:lnSpc>
              </a:pPr>
              <a:r>
                <a:rPr lang="en-US" sz="1600" spc="320" dirty="0">
                  <a:solidFill>
                    <a:srgbClr val="FFFFFF"/>
                  </a:solidFill>
                  <a:latin typeface="Open Sans Light Bold"/>
                </a:rPr>
                <a:t>BMR WORKSHOP | 2025 </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8719" r="8719"/>
          <a:stretch>
            <a:fillRect/>
          </a:stretch>
        </p:blipFill>
        <p:spPr>
          <a:xfrm>
            <a:off x="374360" y="469854"/>
            <a:ext cx="10290206" cy="9347925"/>
          </a:xfrm>
          <a:prstGeom prst="rect">
            <a:avLst/>
          </a:prstGeom>
        </p:spPr>
      </p:pic>
      <p:sp>
        <p:nvSpPr>
          <p:cNvPr id="3" name="AutoShape 3"/>
          <p:cNvSpPr/>
          <p:nvPr/>
        </p:nvSpPr>
        <p:spPr>
          <a:xfrm>
            <a:off x="10093947" y="1379747"/>
            <a:ext cx="7731611" cy="3224188"/>
          </a:xfrm>
          <a:prstGeom prst="rect">
            <a:avLst/>
          </a:prstGeom>
          <a:solidFill>
            <a:srgbClr val="FBAB1C"/>
          </a:solidFill>
        </p:spPr>
        <p:txBody>
          <a:bodyPr/>
          <a:lstStyle/>
          <a:p>
            <a:endParaRPr lang="en-US"/>
          </a:p>
        </p:txBody>
      </p:sp>
      <p:sp>
        <p:nvSpPr>
          <p:cNvPr id="4" name="AutoShape 4"/>
          <p:cNvSpPr/>
          <p:nvPr/>
        </p:nvSpPr>
        <p:spPr>
          <a:xfrm>
            <a:off x="10151144" y="5146213"/>
            <a:ext cx="7731611" cy="3224188"/>
          </a:xfrm>
          <a:prstGeom prst="rect">
            <a:avLst/>
          </a:prstGeom>
          <a:solidFill>
            <a:srgbClr val="FBAB1C"/>
          </a:solidFill>
        </p:spPr>
        <p:txBody>
          <a:bodyPr/>
          <a:lstStyle/>
          <a:p>
            <a:endParaRPr lang="en-US"/>
          </a:p>
        </p:txBody>
      </p:sp>
      <p:grpSp>
        <p:nvGrpSpPr>
          <p:cNvPr id="5" name="Group 5"/>
          <p:cNvGrpSpPr/>
          <p:nvPr/>
        </p:nvGrpSpPr>
        <p:grpSpPr>
          <a:xfrm>
            <a:off x="11440392" y="9125758"/>
            <a:ext cx="6442364" cy="724824"/>
            <a:chOff x="0" y="0"/>
            <a:chExt cx="8589818" cy="966432"/>
          </a:xfrm>
        </p:grpSpPr>
        <p:sp>
          <p:nvSpPr>
            <p:cNvPr id="6" name="AutoShape 6"/>
            <p:cNvSpPr/>
            <p:nvPr/>
          </p:nvSpPr>
          <p:spPr>
            <a:xfrm>
              <a:off x="0" y="0"/>
              <a:ext cx="8589818" cy="966432"/>
            </a:xfrm>
            <a:prstGeom prst="rect">
              <a:avLst/>
            </a:prstGeom>
            <a:solidFill>
              <a:srgbClr val="EFB145"/>
            </a:solidFill>
          </p:spPr>
          <p:txBody>
            <a:bodyPr/>
            <a:lstStyle/>
            <a:p>
              <a:endParaRPr lang="en-US"/>
            </a:p>
          </p:txBody>
        </p:sp>
        <p:sp>
          <p:nvSpPr>
            <p:cNvPr id="7" name="TextBox 7"/>
            <p:cNvSpPr txBox="1"/>
            <p:nvPr/>
          </p:nvSpPr>
          <p:spPr>
            <a:xfrm>
              <a:off x="780472" y="295891"/>
              <a:ext cx="7365999" cy="352832"/>
            </a:xfrm>
            <a:prstGeom prst="rect">
              <a:avLst/>
            </a:prstGeom>
          </p:spPr>
          <p:txBody>
            <a:bodyPr lIns="0" tIns="0" rIns="0" bIns="0" rtlCol="0" anchor="t">
              <a:spAutoFit/>
            </a:bodyPr>
            <a:lstStyle/>
            <a:p>
              <a:pPr algn="r">
                <a:lnSpc>
                  <a:spcPts val="2240"/>
                </a:lnSpc>
              </a:pPr>
              <a:r>
                <a:rPr lang="en-US" sz="1600" spc="320" dirty="0">
                  <a:solidFill>
                    <a:srgbClr val="FFFFFF"/>
                  </a:solidFill>
                  <a:latin typeface="Open Sans Light Bold"/>
                </a:rPr>
                <a:t>BMR WORKSHOP | 2025 </a:t>
              </a:r>
            </a:p>
          </p:txBody>
        </p:sp>
      </p:grpSp>
      <p:sp>
        <p:nvSpPr>
          <p:cNvPr id="8" name="TextBox 8"/>
          <p:cNvSpPr txBox="1"/>
          <p:nvPr/>
        </p:nvSpPr>
        <p:spPr>
          <a:xfrm>
            <a:off x="10338720" y="1739861"/>
            <a:ext cx="7486839" cy="2454275"/>
          </a:xfrm>
          <a:prstGeom prst="rect">
            <a:avLst/>
          </a:prstGeom>
        </p:spPr>
        <p:txBody>
          <a:bodyPr lIns="0" tIns="0" rIns="0" bIns="0" rtlCol="0" anchor="t">
            <a:spAutoFit/>
          </a:bodyPr>
          <a:lstStyle/>
          <a:p>
            <a:pPr>
              <a:lnSpc>
                <a:spcPts val="4900"/>
              </a:lnSpc>
            </a:pPr>
            <a:r>
              <a:rPr lang="en-US" sz="3500">
                <a:solidFill>
                  <a:srgbClr val="000000"/>
                </a:solidFill>
                <a:latin typeface="Open Sans Light"/>
              </a:rPr>
              <a:t>No members of the household may currently own a home or be on title of  any property, anywhere in the world </a:t>
            </a:r>
          </a:p>
        </p:txBody>
      </p:sp>
      <p:sp>
        <p:nvSpPr>
          <p:cNvPr id="9" name="TextBox 9"/>
          <p:cNvSpPr txBox="1"/>
          <p:nvPr/>
        </p:nvSpPr>
        <p:spPr>
          <a:xfrm>
            <a:off x="10395917" y="5807395"/>
            <a:ext cx="7486839" cy="1835150"/>
          </a:xfrm>
          <a:prstGeom prst="rect">
            <a:avLst/>
          </a:prstGeom>
        </p:spPr>
        <p:txBody>
          <a:bodyPr lIns="0" tIns="0" rIns="0" bIns="0" rtlCol="0" anchor="t">
            <a:spAutoFit/>
          </a:bodyPr>
          <a:lstStyle/>
          <a:p>
            <a:pPr>
              <a:lnSpc>
                <a:spcPts val="4900"/>
              </a:lnSpc>
            </a:pPr>
            <a:r>
              <a:rPr lang="en-US" sz="3500" dirty="0">
                <a:solidFill>
                  <a:srgbClr val="000000"/>
                </a:solidFill>
                <a:latin typeface="Open Sans Light"/>
              </a:rPr>
              <a:t>Current BMR Tenants may not apply for the 2025 City of Cupertino BMR Waitlist.*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FB14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942" r="1942"/>
          <a:stretch>
            <a:fillRect/>
          </a:stretch>
        </p:blipFill>
        <p:spPr>
          <a:xfrm>
            <a:off x="154935" y="163298"/>
            <a:ext cx="17978130" cy="9960405"/>
          </a:xfrm>
          <a:prstGeom prst="rect">
            <a:avLst/>
          </a:prstGeom>
        </p:spPr>
      </p:pic>
      <p:sp>
        <p:nvSpPr>
          <p:cNvPr id="4" name="AutoShape 4"/>
          <p:cNvSpPr/>
          <p:nvPr/>
        </p:nvSpPr>
        <p:spPr>
          <a:xfrm>
            <a:off x="-696191" y="1714500"/>
            <a:ext cx="19680382" cy="5257800"/>
          </a:xfrm>
          <a:prstGeom prst="rect">
            <a:avLst/>
          </a:prstGeom>
          <a:solidFill>
            <a:srgbClr val="FFFFFF"/>
          </a:solidFill>
        </p:spPr>
        <p:txBody>
          <a:bodyPr/>
          <a:lstStyle/>
          <a:p>
            <a:endParaRPr lang="en-US"/>
          </a:p>
        </p:txBody>
      </p:sp>
      <p:sp>
        <p:nvSpPr>
          <p:cNvPr id="15" name="TextBox 7">
            <a:extLst>
              <a:ext uri="{FF2B5EF4-FFF2-40B4-BE49-F238E27FC236}">
                <a16:creationId xmlns:a16="http://schemas.microsoft.com/office/drawing/2014/main" id="{6A8CCFA5-9489-DDF4-A867-35D88720771C}"/>
              </a:ext>
            </a:extLst>
          </p:cNvPr>
          <p:cNvSpPr txBox="1"/>
          <p:nvPr/>
        </p:nvSpPr>
        <p:spPr>
          <a:xfrm>
            <a:off x="12025746" y="9347676"/>
            <a:ext cx="5524500" cy="264624"/>
          </a:xfrm>
          <a:prstGeom prst="rect">
            <a:avLst/>
          </a:prstGeom>
        </p:spPr>
        <p:txBody>
          <a:bodyPr lIns="0" tIns="0" rIns="0" bIns="0" rtlCol="0" anchor="t">
            <a:spAutoFit/>
          </a:bodyPr>
          <a:lstStyle/>
          <a:p>
            <a:pPr algn="r">
              <a:lnSpc>
                <a:spcPts val="2240"/>
              </a:lnSpc>
            </a:pPr>
            <a:r>
              <a:rPr lang="en-US" sz="1600" spc="320" dirty="0">
                <a:solidFill>
                  <a:srgbClr val="FFFFFF"/>
                </a:solidFill>
                <a:latin typeface="Open Sans Light Bold"/>
              </a:rPr>
              <a:t>BMR WORKSHOP | 2025 </a:t>
            </a:r>
          </a:p>
        </p:txBody>
      </p:sp>
      <p:grpSp>
        <p:nvGrpSpPr>
          <p:cNvPr id="16" name="Group 5">
            <a:extLst>
              <a:ext uri="{FF2B5EF4-FFF2-40B4-BE49-F238E27FC236}">
                <a16:creationId xmlns:a16="http://schemas.microsoft.com/office/drawing/2014/main" id="{E1244D85-6FAF-D5E4-6ACC-C60602BA0045}"/>
              </a:ext>
            </a:extLst>
          </p:cNvPr>
          <p:cNvGrpSpPr/>
          <p:nvPr/>
        </p:nvGrpSpPr>
        <p:grpSpPr>
          <a:xfrm>
            <a:off x="11440392" y="9125758"/>
            <a:ext cx="6847608" cy="724824"/>
            <a:chOff x="0" y="0"/>
            <a:chExt cx="8589818" cy="966432"/>
          </a:xfrm>
        </p:grpSpPr>
        <p:sp>
          <p:nvSpPr>
            <p:cNvPr id="17" name="AutoShape 6">
              <a:extLst>
                <a:ext uri="{FF2B5EF4-FFF2-40B4-BE49-F238E27FC236}">
                  <a16:creationId xmlns:a16="http://schemas.microsoft.com/office/drawing/2014/main" id="{131F8ED3-9093-E43E-AE44-D503D845866F}"/>
                </a:ext>
              </a:extLst>
            </p:cNvPr>
            <p:cNvSpPr/>
            <p:nvPr/>
          </p:nvSpPr>
          <p:spPr>
            <a:xfrm>
              <a:off x="0" y="0"/>
              <a:ext cx="8589818" cy="966432"/>
            </a:xfrm>
            <a:prstGeom prst="rect">
              <a:avLst/>
            </a:prstGeom>
            <a:solidFill>
              <a:srgbClr val="EFB145"/>
            </a:solidFill>
          </p:spPr>
          <p:txBody>
            <a:bodyPr/>
            <a:lstStyle/>
            <a:p>
              <a:endParaRPr lang="en-US"/>
            </a:p>
          </p:txBody>
        </p:sp>
        <p:sp>
          <p:nvSpPr>
            <p:cNvPr id="18" name="TextBox 7">
              <a:extLst>
                <a:ext uri="{FF2B5EF4-FFF2-40B4-BE49-F238E27FC236}">
                  <a16:creationId xmlns:a16="http://schemas.microsoft.com/office/drawing/2014/main" id="{1CE35210-4F96-E5F4-00E9-8D95E73C75E3}"/>
                </a:ext>
              </a:extLst>
            </p:cNvPr>
            <p:cNvSpPr txBox="1"/>
            <p:nvPr/>
          </p:nvSpPr>
          <p:spPr>
            <a:xfrm>
              <a:off x="780472" y="295891"/>
              <a:ext cx="7365999" cy="352832"/>
            </a:xfrm>
            <a:prstGeom prst="rect">
              <a:avLst/>
            </a:prstGeom>
          </p:spPr>
          <p:txBody>
            <a:bodyPr lIns="0" tIns="0" rIns="0" bIns="0" rtlCol="0" anchor="t">
              <a:spAutoFit/>
            </a:bodyPr>
            <a:lstStyle/>
            <a:p>
              <a:pPr algn="r">
                <a:lnSpc>
                  <a:spcPts val="2240"/>
                </a:lnSpc>
              </a:pPr>
              <a:r>
                <a:rPr lang="en-US" sz="1600" spc="320" dirty="0">
                  <a:solidFill>
                    <a:srgbClr val="FFFFFF"/>
                  </a:solidFill>
                  <a:latin typeface="Open Sans Light Bold"/>
                </a:rPr>
                <a:t>BMR WORKSHOP | 2025 </a:t>
              </a:r>
            </a:p>
          </p:txBody>
        </p:sp>
      </p:grpSp>
      <p:sp>
        <p:nvSpPr>
          <p:cNvPr id="20" name="TextBox 19">
            <a:extLst>
              <a:ext uri="{FF2B5EF4-FFF2-40B4-BE49-F238E27FC236}">
                <a16:creationId xmlns:a16="http://schemas.microsoft.com/office/drawing/2014/main" id="{38760305-9AEC-E950-1A0F-EEEC7739DD62}"/>
              </a:ext>
            </a:extLst>
          </p:cNvPr>
          <p:cNvSpPr txBox="1"/>
          <p:nvPr/>
        </p:nvSpPr>
        <p:spPr>
          <a:xfrm>
            <a:off x="808138" y="2428832"/>
            <a:ext cx="17479862" cy="3192990"/>
          </a:xfrm>
          <a:prstGeom prst="rect">
            <a:avLst/>
          </a:prstGeom>
          <a:noFill/>
        </p:spPr>
        <p:txBody>
          <a:bodyPr wrap="square">
            <a:spAutoFit/>
          </a:bodyPr>
          <a:lstStyle/>
          <a:p>
            <a:pPr marL="0" marR="0" lvl="0" indent="0" algn="l" defTabSz="914400" rtl="0" eaLnBrk="1" fontAlgn="auto" latinLnBrk="0" hangingPunct="1">
              <a:lnSpc>
                <a:spcPts val="4900"/>
              </a:lnSpc>
              <a:spcBef>
                <a:spcPts val="0"/>
              </a:spcBef>
              <a:spcAft>
                <a:spcPts val="0"/>
              </a:spcAft>
              <a:buClrTx/>
              <a:buSzTx/>
              <a:buFontTx/>
              <a:buNone/>
              <a:tabLst/>
              <a:defRPr/>
            </a:pPr>
            <a:r>
              <a:rPr kumimoji="0" lang="en-US" sz="3500" b="0" i="0" u="none" strike="noStrike" kern="1200" cap="none" spc="0" normalizeH="0" baseline="0" noProof="0" dirty="0">
                <a:ln>
                  <a:noFill/>
                </a:ln>
                <a:solidFill>
                  <a:srgbClr val="000000"/>
                </a:solidFill>
                <a:effectLst/>
                <a:uLnTx/>
                <a:uFillTx/>
                <a:latin typeface="Open Sans Light"/>
                <a:ea typeface="+mn-ea"/>
                <a:cs typeface="+mn-cs"/>
              </a:rPr>
              <a:t>*The City and Rise Housing are aware that some restrictions on BMR rental units are set to expire within the next two years, which could impact current tenants. The City is in the process of crafting potential solutions to prioritize these tenants and minimize displacement. This potential prioritization could impact the current waitlist in 2025 and/or 2026. </a:t>
            </a:r>
          </a:p>
        </p:txBody>
      </p:sp>
    </p:spTree>
    <p:extLst>
      <p:ext uri="{BB962C8B-B14F-4D97-AF65-F5344CB8AC3E}">
        <p14:creationId xmlns:p14="http://schemas.microsoft.com/office/powerpoint/2010/main" val="558161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35082" y="145473"/>
            <a:ext cx="18017836" cy="9996055"/>
          </a:xfrm>
          <a:prstGeom prst="rect">
            <a:avLst/>
          </a:prstGeom>
          <a:solidFill>
            <a:srgbClr val="EFB145"/>
          </a:solidFill>
        </p:spPr>
        <p:txBody>
          <a:bodyPr/>
          <a:lstStyle/>
          <a:p>
            <a:endParaRPr lang="en-US"/>
          </a:p>
        </p:txBody>
      </p:sp>
      <p:sp>
        <p:nvSpPr>
          <p:cNvPr id="3" name="AutoShape 3"/>
          <p:cNvSpPr/>
          <p:nvPr/>
        </p:nvSpPr>
        <p:spPr>
          <a:xfrm>
            <a:off x="0" y="3244022"/>
            <a:ext cx="18288000" cy="3798956"/>
          </a:xfrm>
          <a:prstGeom prst="rect">
            <a:avLst/>
          </a:prstGeom>
          <a:solidFill>
            <a:srgbClr val="FFFFFF"/>
          </a:solidFill>
        </p:spPr>
        <p:txBody>
          <a:bodyPr/>
          <a:lstStyle/>
          <a:p>
            <a:endParaRPr lang="en-US"/>
          </a:p>
        </p:txBody>
      </p:sp>
      <p:pic>
        <p:nvPicPr>
          <p:cNvPr id="4" name="Picture 4"/>
          <p:cNvPicPr>
            <a:picLocks noChangeAspect="1"/>
          </p:cNvPicPr>
          <p:nvPr/>
        </p:nvPicPr>
        <p:blipFill>
          <a:blip r:embed="rId2"/>
          <a:srcRect/>
          <a:stretch>
            <a:fillRect/>
          </a:stretch>
        </p:blipFill>
        <p:spPr>
          <a:xfrm>
            <a:off x="331414" y="7712888"/>
            <a:ext cx="4082554" cy="2219889"/>
          </a:xfrm>
          <a:prstGeom prst="rect">
            <a:avLst/>
          </a:prstGeom>
        </p:spPr>
      </p:pic>
      <p:pic>
        <p:nvPicPr>
          <p:cNvPr id="5" name="Picture 5"/>
          <p:cNvPicPr>
            <a:picLocks noChangeAspect="1"/>
          </p:cNvPicPr>
          <p:nvPr/>
        </p:nvPicPr>
        <p:blipFill>
          <a:blip r:embed="rId3"/>
          <a:srcRect/>
          <a:stretch>
            <a:fillRect/>
          </a:stretch>
        </p:blipFill>
        <p:spPr>
          <a:xfrm>
            <a:off x="15646107" y="7720428"/>
            <a:ext cx="2165609" cy="2212349"/>
          </a:xfrm>
          <a:prstGeom prst="rect">
            <a:avLst/>
          </a:prstGeom>
        </p:spPr>
      </p:pic>
      <p:sp>
        <p:nvSpPr>
          <p:cNvPr id="6" name="TextBox 6"/>
          <p:cNvSpPr txBox="1"/>
          <p:nvPr/>
        </p:nvSpPr>
        <p:spPr>
          <a:xfrm>
            <a:off x="2037617" y="5010150"/>
            <a:ext cx="14212766" cy="862571"/>
          </a:xfrm>
          <a:prstGeom prst="rect">
            <a:avLst/>
          </a:prstGeom>
        </p:spPr>
        <p:txBody>
          <a:bodyPr lIns="0" tIns="0" rIns="0" bIns="0" rtlCol="0" anchor="t">
            <a:spAutoFit/>
          </a:bodyPr>
          <a:lstStyle/>
          <a:p>
            <a:pPr algn="ctr">
              <a:lnSpc>
                <a:spcPts val="6280"/>
              </a:lnSpc>
            </a:pPr>
            <a:r>
              <a:rPr lang="en-US" sz="4831">
                <a:solidFill>
                  <a:srgbClr val="2C5484"/>
                </a:solidFill>
                <a:latin typeface="Gabriel Sans Thin Bold"/>
              </a:rPr>
              <a:t>BMR PURCHASE PROGRAM </a:t>
            </a:r>
          </a:p>
        </p:txBody>
      </p:sp>
      <p:sp>
        <p:nvSpPr>
          <p:cNvPr id="7" name="TextBox 7"/>
          <p:cNvSpPr txBox="1"/>
          <p:nvPr/>
        </p:nvSpPr>
        <p:spPr>
          <a:xfrm>
            <a:off x="4413968" y="4384147"/>
            <a:ext cx="9460065" cy="394742"/>
          </a:xfrm>
          <a:prstGeom prst="rect">
            <a:avLst/>
          </a:prstGeom>
        </p:spPr>
        <p:txBody>
          <a:bodyPr lIns="0" tIns="0" rIns="0" bIns="0" rtlCol="0" anchor="t">
            <a:spAutoFit/>
          </a:bodyPr>
          <a:lstStyle/>
          <a:p>
            <a:pPr algn="ctr">
              <a:lnSpc>
                <a:spcPts val="2917"/>
              </a:lnSpc>
            </a:pPr>
            <a:r>
              <a:rPr lang="en-US" sz="2083" spc="416">
                <a:solidFill>
                  <a:srgbClr val="2C5484"/>
                </a:solidFill>
                <a:latin typeface="Gabriel Sans Condensed Thin Bold"/>
              </a:rPr>
              <a:t>CITY OF CUPERTINO BELOW MARKET RATE PROGRAM</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217697" y="6334465"/>
            <a:ext cx="5036383" cy="778530"/>
          </a:xfrm>
          <a:prstGeom prst="rect">
            <a:avLst/>
          </a:prstGeom>
          <a:solidFill>
            <a:srgbClr val="FBAB1C"/>
          </a:solidFill>
        </p:spPr>
        <p:txBody>
          <a:bodyPr/>
          <a:lstStyle/>
          <a:p>
            <a:endParaRPr lang="en-US"/>
          </a:p>
        </p:txBody>
      </p:sp>
      <p:pic>
        <p:nvPicPr>
          <p:cNvPr id="3" name="Picture 3"/>
          <p:cNvPicPr>
            <a:picLocks noChangeAspect="1"/>
          </p:cNvPicPr>
          <p:nvPr/>
        </p:nvPicPr>
        <p:blipFill>
          <a:blip r:embed="rId2"/>
          <a:srcRect t="4529" b="4529"/>
          <a:stretch>
            <a:fillRect/>
          </a:stretch>
        </p:blipFill>
        <p:spPr>
          <a:xfrm>
            <a:off x="1213492" y="3147379"/>
            <a:ext cx="5040588" cy="3053736"/>
          </a:xfrm>
          <a:prstGeom prst="rect">
            <a:avLst/>
          </a:prstGeom>
        </p:spPr>
      </p:pic>
      <p:grpSp>
        <p:nvGrpSpPr>
          <p:cNvPr id="4" name="Group 4"/>
          <p:cNvGrpSpPr/>
          <p:nvPr/>
        </p:nvGrpSpPr>
        <p:grpSpPr>
          <a:xfrm>
            <a:off x="-457328" y="1028700"/>
            <a:ext cx="15421542" cy="1448289"/>
            <a:chOff x="0" y="0"/>
            <a:chExt cx="20562057" cy="1931052"/>
          </a:xfrm>
        </p:grpSpPr>
        <p:sp>
          <p:nvSpPr>
            <p:cNvPr id="5" name="AutoShape 5"/>
            <p:cNvSpPr/>
            <p:nvPr/>
          </p:nvSpPr>
          <p:spPr>
            <a:xfrm>
              <a:off x="0" y="0"/>
              <a:ext cx="20562057" cy="1931052"/>
            </a:xfrm>
            <a:prstGeom prst="rect">
              <a:avLst/>
            </a:prstGeom>
            <a:solidFill>
              <a:srgbClr val="FBAB1C"/>
            </a:solidFill>
          </p:spPr>
          <p:txBody>
            <a:bodyPr/>
            <a:lstStyle/>
            <a:p>
              <a:endParaRPr lang="en-US"/>
            </a:p>
          </p:txBody>
        </p:sp>
        <p:sp>
          <p:nvSpPr>
            <p:cNvPr id="6" name="TextBox 6"/>
            <p:cNvSpPr txBox="1"/>
            <p:nvPr/>
          </p:nvSpPr>
          <p:spPr>
            <a:xfrm>
              <a:off x="1981371" y="376881"/>
              <a:ext cx="18194353" cy="1167765"/>
            </a:xfrm>
            <a:prstGeom prst="rect">
              <a:avLst/>
            </a:prstGeom>
          </p:spPr>
          <p:txBody>
            <a:bodyPr lIns="0" tIns="0" rIns="0" bIns="0" rtlCol="0" anchor="t">
              <a:spAutoFit/>
            </a:bodyPr>
            <a:lstStyle/>
            <a:p>
              <a:pPr algn="l">
                <a:lnSpc>
                  <a:spcPts val="5700"/>
                </a:lnSpc>
              </a:pPr>
              <a:r>
                <a:rPr lang="en-US" sz="5700">
                  <a:solidFill>
                    <a:srgbClr val="000000"/>
                  </a:solidFill>
                  <a:latin typeface="Gabriel Sans Thin"/>
                </a:rPr>
                <a:t>BMR Purchase Program </a:t>
              </a:r>
            </a:p>
          </p:txBody>
        </p:sp>
      </p:grpSp>
      <p:sp>
        <p:nvSpPr>
          <p:cNvPr id="7" name="AutoShape 7"/>
          <p:cNvSpPr/>
          <p:nvPr/>
        </p:nvSpPr>
        <p:spPr>
          <a:xfrm>
            <a:off x="6628166" y="6334465"/>
            <a:ext cx="5036383" cy="778530"/>
          </a:xfrm>
          <a:prstGeom prst="rect">
            <a:avLst/>
          </a:prstGeom>
          <a:solidFill>
            <a:srgbClr val="FBAB1C"/>
          </a:solidFill>
        </p:spPr>
        <p:txBody>
          <a:bodyPr/>
          <a:lstStyle/>
          <a:p>
            <a:endParaRPr lang="en-US"/>
          </a:p>
        </p:txBody>
      </p:sp>
      <p:pic>
        <p:nvPicPr>
          <p:cNvPr id="8" name="Picture 8"/>
          <p:cNvPicPr>
            <a:picLocks noChangeAspect="1"/>
          </p:cNvPicPr>
          <p:nvPr/>
        </p:nvPicPr>
        <p:blipFill>
          <a:blip r:embed="rId3"/>
          <a:srcRect t="9611" b="9611"/>
          <a:stretch>
            <a:fillRect/>
          </a:stretch>
        </p:blipFill>
        <p:spPr>
          <a:xfrm>
            <a:off x="6623960" y="3147379"/>
            <a:ext cx="5040588" cy="3053736"/>
          </a:xfrm>
          <a:prstGeom prst="rect">
            <a:avLst/>
          </a:prstGeom>
        </p:spPr>
      </p:pic>
      <p:sp>
        <p:nvSpPr>
          <p:cNvPr id="9" name="AutoShape 9"/>
          <p:cNvSpPr/>
          <p:nvPr/>
        </p:nvSpPr>
        <p:spPr>
          <a:xfrm>
            <a:off x="12038634" y="6334465"/>
            <a:ext cx="5036383" cy="778530"/>
          </a:xfrm>
          <a:prstGeom prst="rect">
            <a:avLst/>
          </a:prstGeom>
          <a:solidFill>
            <a:srgbClr val="FBAB1C"/>
          </a:solidFill>
        </p:spPr>
        <p:txBody>
          <a:bodyPr/>
          <a:lstStyle/>
          <a:p>
            <a:endParaRPr lang="en-US"/>
          </a:p>
        </p:txBody>
      </p:sp>
      <p:pic>
        <p:nvPicPr>
          <p:cNvPr id="10" name="Picture 10"/>
          <p:cNvPicPr>
            <a:picLocks noChangeAspect="1"/>
          </p:cNvPicPr>
          <p:nvPr/>
        </p:nvPicPr>
        <p:blipFill>
          <a:blip r:embed="rId4"/>
          <a:srcRect t="4562" b="4562"/>
          <a:stretch>
            <a:fillRect/>
          </a:stretch>
        </p:blipFill>
        <p:spPr>
          <a:xfrm>
            <a:off x="12034429" y="3147379"/>
            <a:ext cx="5040588" cy="3053736"/>
          </a:xfrm>
          <a:prstGeom prst="rect">
            <a:avLst/>
          </a:prstGeom>
        </p:spPr>
      </p:pic>
      <p:grpSp>
        <p:nvGrpSpPr>
          <p:cNvPr id="11" name="Group 11"/>
          <p:cNvGrpSpPr/>
          <p:nvPr/>
        </p:nvGrpSpPr>
        <p:grpSpPr>
          <a:xfrm>
            <a:off x="11845636" y="9258300"/>
            <a:ext cx="6442364" cy="724824"/>
            <a:chOff x="0" y="0"/>
            <a:chExt cx="8589818" cy="966432"/>
          </a:xfrm>
        </p:grpSpPr>
        <p:sp>
          <p:nvSpPr>
            <p:cNvPr id="12" name="AutoShape 12"/>
            <p:cNvSpPr/>
            <p:nvPr/>
          </p:nvSpPr>
          <p:spPr>
            <a:xfrm>
              <a:off x="0" y="0"/>
              <a:ext cx="8589818" cy="966432"/>
            </a:xfrm>
            <a:prstGeom prst="rect">
              <a:avLst/>
            </a:prstGeom>
            <a:solidFill>
              <a:srgbClr val="EFB145"/>
            </a:solidFill>
          </p:spPr>
          <p:txBody>
            <a:bodyPr/>
            <a:lstStyle/>
            <a:p>
              <a:endParaRPr lang="en-US"/>
            </a:p>
          </p:txBody>
        </p:sp>
        <p:sp>
          <p:nvSpPr>
            <p:cNvPr id="13" name="TextBox 13"/>
            <p:cNvSpPr txBox="1"/>
            <p:nvPr/>
          </p:nvSpPr>
          <p:spPr>
            <a:xfrm>
              <a:off x="780472" y="295891"/>
              <a:ext cx="7365999" cy="352832"/>
            </a:xfrm>
            <a:prstGeom prst="rect">
              <a:avLst/>
            </a:prstGeom>
          </p:spPr>
          <p:txBody>
            <a:bodyPr lIns="0" tIns="0" rIns="0" bIns="0" rtlCol="0" anchor="t">
              <a:spAutoFit/>
            </a:bodyPr>
            <a:lstStyle/>
            <a:p>
              <a:pPr algn="r">
                <a:lnSpc>
                  <a:spcPts val="2240"/>
                </a:lnSpc>
              </a:pPr>
              <a:r>
                <a:rPr lang="en-US" sz="1600" spc="320" dirty="0">
                  <a:solidFill>
                    <a:srgbClr val="FFFFFF"/>
                  </a:solidFill>
                  <a:latin typeface="Open Sans Light Bold"/>
                </a:rPr>
                <a:t>BMR WORKSHOP | 2025 </a:t>
              </a:r>
            </a:p>
          </p:txBody>
        </p:sp>
      </p:grpSp>
      <p:grpSp>
        <p:nvGrpSpPr>
          <p:cNvPr id="14" name="Group 14"/>
          <p:cNvGrpSpPr/>
          <p:nvPr/>
        </p:nvGrpSpPr>
        <p:grpSpPr>
          <a:xfrm>
            <a:off x="3735889" y="7459630"/>
            <a:ext cx="9695517" cy="1114145"/>
            <a:chOff x="0" y="0"/>
            <a:chExt cx="12927356" cy="1485527"/>
          </a:xfrm>
        </p:grpSpPr>
        <p:sp>
          <p:nvSpPr>
            <p:cNvPr id="15" name="AutoShape 15"/>
            <p:cNvSpPr/>
            <p:nvPr/>
          </p:nvSpPr>
          <p:spPr>
            <a:xfrm>
              <a:off x="0" y="0"/>
              <a:ext cx="12927356" cy="1485527"/>
            </a:xfrm>
            <a:prstGeom prst="rect">
              <a:avLst/>
            </a:prstGeom>
            <a:solidFill>
              <a:srgbClr val="FBAB1C"/>
            </a:solidFill>
          </p:spPr>
          <p:txBody>
            <a:bodyPr/>
            <a:lstStyle/>
            <a:p>
              <a:endParaRPr lang="en-US"/>
            </a:p>
          </p:txBody>
        </p:sp>
        <p:sp>
          <p:nvSpPr>
            <p:cNvPr id="16" name="TextBox 16"/>
            <p:cNvSpPr txBox="1"/>
            <p:nvPr/>
          </p:nvSpPr>
          <p:spPr>
            <a:xfrm>
              <a:off x="744287" y="406739"/>
              <a:ext cx="11438783" cy="706433"/>
            </a:xfrm>
            <a:prstGeom prst="rect">
              <a:avLst/>
            </a:prstGeom>
          </p:spPr>
          <p:txBody>
            <a:bodyPr lIns="0" tIns="0" rIns="0" bIns="0" rtlCol="0" anchor="t">
              <a:spAutoFit/>
            </a:bodyPr>
            <a:lstStyle/>
            <a:p>
              <a:pPr algn="just">
                <a:lnSpc>
                  <a:spcPts val="4093"/>
                </a:lnSpc>
              </a:pPr>
              <a:r>
                <a:rPr lang="en-US" sz="4093" dirty="0">
                  <a:solidFill>
                    <a:srgbClr val="000000"/>
                  </a:solidFill>
                  <a:latin typeface="Open Sans Light"/>
                </a:rPr>
                <a:t>Average turnover 1-2 times per year</a:t>
              </a:r>
            </a:p>
          </p:txBody>
        </p:sp>
      </p:grpSp>
      <p:sp>
        <p:nvSpPr>
          <p:cNvPr id="17" name="TextBox 17"/>
          <p:cNvSpPr txBox="1"/>
          <p:nvPr/>
        </p:nvSpPr>
        <p:spPr>
          <a:xfrm>
            <a:off x="1477748" y="6453538"/>
            <a:ext cx="4516281" cy="511810"/>
          </a:xfrm>
          <a:prstGeom prst="rect">
            <a:avLst/>
          </a:prstGeom>
        </p:spPr>
        <p:txBody>
          <a:bodyPr lIns="0" tIns="0" rIns="0" bIns="0" rtlCol="0" anchor="t">
            <a:spAutoFit/>
          </a:bodyPr>
          <a:lstStyle/>
          <a:p>
            <a:pPr algn="ctr">
              <a:lnSpc>
                <a:spcPts val="4160"/>
              </a:lnSpc>
            </a:pPr>
            <a:r>
              <a:rPr lang="en-US" sz="3200" spc="160" dirty="0">
                <a:solidFill>
                  <a:srgbClr val="000000"/>
                </a:solidFill>
                <a:latin typeface="Open Sans Light"/>
              </a:rPr>
              <a:t>119 BMR HOMES </a:t>
            </a:r>
          </a:p>
        </p:txBody>
      </p:sp>
      <p:sp>
        <p:nvSpPr>
          <p:cNvPr id="18" name="TextBox 18"/>
          <p:cNvSpPr txBox="1"/>
          <p:nvPr/>
        </p:nvSpPr>
        <p:spPr>
          <a:xfrm>
            <a:off x="6888217" y="6347810"/>
            <a:ext cx="4776331" cy="749372"/>
          </a:xfrm>
          <a:prstGeom prst="rect">
            <a:avLst/>
          </a:prstGeom>
        </p:spPr>
        <p:txBody>
          <a:bodyPr wrap="square" lIns="0" tIns="0" rIns="0" bIns="0" rtlCol="0" anchor="t">
            <a:spAutoFit/>
          </a:bodyPr>
          <a:lstStyle/>
          <a:p>
            <a:pPr algn="ctr">
              <a:lnSpc>
                <a:spcPts val="2989"/>
              </a:lnSpc>
            </a:pPr>
            <a:r>
              <a:rPr lang="en-US" sz="2299" spc="114" dirty="0">
                <a:solidFill>
                  <a:srgbClr val="000000"/>
                </a:solidFill>
                <a:latin typeface="Open Sans Light"/>
              </a:rPr>
              <a:t>MIX OF CONDOS, TOWNHOMES, &amp; SINGLE-FAMILY HOMES </a:t>
            </a:r>
          </a:p>
        </p:txBody>
      </p:sp>
      <p:sp>
        <p:nvSpPr>
          <p:cNvPr id="19" name="TextBox 19"/>
          <p:cNvSpPr txBox="1"/>
          <p:nvPr/>
        </p:nvSpPr>
        <p:spPr>
          <a:xfrm>
            <a:off x="12298685" y="6462428"/>
            <a:ext cx="4516281" cy="494030"/>
          </a:xfrm>
          <a:prstGeom prst="rect">
            <a:avLst/>
          </a:prstGeom>
        </p:spPr>
        <p:txBody>
          <a:bodyPr lIns="0" tIns="0" rIns="0" bIns="0" rtlCol="0" anchor="t">
            <a:spAutoFit/>
          </a:bodyPr>
          <a:lstStyle/>
          <a:p>
            <a:pPr algn="ctr">
              <a:lnSpc>
                <a:spcPts val="4029"/>
              </a:lnSpc>
            </a:pPr>
            <a:r>
              <a:rPr lang="en-US" sz="3099" spc="154">
                <a:solidFill>
                  <a:srgbClr val="000000"/>
                </a:solidFill>
                <a:latin typeface="Open Sans Light"/>
              </a:rPr>
              <a:t>1- 4 BEDROOM UNITS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35082" y="145473"/>
            <a:ext cx="18017836" cy="9996055"/>
          </a:xfrm>
          <a:prstGeom prst="rect">
            <a:avLst/>
          </a:prstGeom>
          <a:solidFill>
            <a:srgbClr val="EFB145"/>
          </a:solidFill>
        </p:spPr>
        <p:txBody>
          <a:bodyPr/>
          <a:lstStyle/>
          <a:p>
            <a:endParaRPr lang="en-US"/>
          </a:p>
        </p:txBody>
      </p:sp>
      <p:sp>
        <p:nvSpPr>
          <p:cNvPr id="3" name="AutoShape 3"/>
          <p:cNvSpPr/>
          <p:nvPr/>
        </p:nvSpPr>
        <p:spPr>
          <a:xfrm>
            <a:off x="0" y="3244022"/>
            <a:ext cx="18288000" cy="3798956"/>
          </a:xfrm>
          <a:prstGeom prst="rect">
            <a:avLst/>
          </a:prstGeom>
          <a:solidFill>
            <a:srgbClr val="FFFFFF"/>
          </a:solidFill>
        </p:spPr>
        <p:txBody>
          <a:bodyPr/>
          <a:lstStyle/>
          <a:p>
            <a:endParaRPr lang="en-US"/>
          </a:p>
        </p:txBody>
      </p:sp>
      <p:pic>
        <p:nvPicPr>
          <p:cNvPr id="4" name="Picture 4"/>
          <p:cNvPicPr>
            <a:picLocks noChangeAspect="1"/>
          </p:cNvPicPr>
          <p:nvPr/>
        </p:nvPicPr>
        <p:blipFill>
          <a:blip r:embed="rId2"/>
          <a:srcRect/>
          <a:stretch>
            <a:fillRect/>
          </a:stretch>
        </p:blipFill>
        <p:spPr>
          <a:xfrm>
            <a:off x="331414" y="7712888"/>
            <a:ext cx="4082554" cy="2219889"/>
          </a:xfrm>
          <a:prstGeom prst="rect">
            <a:avLst/>
          </a:prstGeom>
        </p:spPr>
      </p:pic>
      <p:pic>
        <p:nvPicPr>
          <p:cNvPr id="5" name="Picture 5"/>
          <p:cNvPicPr>
            <a:picLocks noChangeAspect="1"/>
          </p:cNvPicPr>
          <p:nvPr/>
        </p:nvPicPr>
        <p:blipFill>
          <a:blip r:embed="rId3"/>
          <a:srcRect/>
          <a:stretch>
            <a:fillRect/>
          </a:stretch>
        </p:blipFill>
        <p:spPr>
          <a:xfrm>
            <a:off x="15646107" y="7720428"/>
            <a:ext cx="2165609" cy="2212349"/>
          </a:xfrm>
          <a:prstGeom prst="rect">
            <a:avLst/>
          </a:prstGeom>
        </p:spPr>
      </p:pic>
      <p:sp>
        <p:nvSpPr>
          <p:cNvPr id="6" name="TextBox 6"/>
          <p:cNvSpPr txBox="1"/>
          <p:nvPr/>
        </p:nvSpPr>
        <p:spPr>
          <a:xfrm>
            <a:off x="2037617" y="4654096"/>
            <a:ext cx="14212766" cy="862571"/>
          </a:xfrm>
          <a:prstGeom prst="rect">
            <a:avLst/>
          </a:prstGeom>
        </p:spPr>
        <p:txBody>
          <a:bodyPr lIns="0" tIns="0" rIns="0" bIns="0" rtlCol="0" anchor="t">
            <a:spAutoFit/>
          </a:bodyPr>
          <a:lstStyle/>
          <a:p>
            <a:pPr algn="ctr">
              <a:lnSpc>
                <a:spcPts val="6280"/>
              </a:lnSpc>
            </a:pPr>
            <a:r>
              <a:rPr lang="en-US" sz="4831" dirty="0">
                <a:solidFill>
                  <a:srgbClr val="2C5484"/>
                </a:solidFill>
                <a:latin typeface="Gabriel Sans Thin Bold"/>
              </a:rPr>
              <a:t>BMR PURCHASE PROGRAM </a:t>
            </a:r>
          </a:p>
        </p:txBody>
      </p:sp>
      <p:sp>
        <p:nvSpPr>
          <p:cNvPr id="7" name="TextBox 7"/>
          <p:cNvSpPr txBox="1"/>
          <p:nvPr/>
        </p:nvSpPr>
        <p:spPr>
          <a:xfrm>
            <a:off x="4413968" y="4152312"/>
            <a:ext cx="9460065" cy="394742"/>
          </a:xfrm>
          <a:prstGeom prst="rect">
            <a:avLst/>
          </a:prstGeom>
        </p:spPr>
        <p:txBody>
          <a:bodyPr lIns="0" tIns="0" rIns="0" bIns="0" rtlCol="0" anchor="t">
            <a:spAutoFit/>
          </a:bodyPr>
          <a:lstStyle/>
          <a:p>
            <a:pPr algn="ctr">
              <a:lnSpc>
                <a:spcPts val="2917"/>
              </a:lnSpc>
            </a:pPr>
            <a:r>
              <a:rPr lang="en-US" sz="2083" spc="416">
                <a:solidFill>
                  <a:srgbClr val="2C5484"/>
                </a:solidFill>
                <a:latin typeface="Gabriel Sans Condensed Thin Bold"/>
              </a:rPr>
              <a:t>CITY OF CUPERTINO BELOW MARKET RATE PROGRAM</a:t>
            </a:r>
          </a:p>
        </p:txBody>
      </p:sp>
      <p:sp>
        <p:nvSpPr>
          <p:cNvPr id="8" name="TextBox 8"/>
          <p:cNvSpPr txBox="1"/>
          <p:nvPr/>
        </p:nvSpPr>
        <p:spPr>
          <a:xfrm>
            <a:off x="4413968" y="5536111"/>
            <a:ext cx="9460065" cy="512852"/>
          </a:xfrm>
          <a:prstGeom prst="rect">
            <a:avLst/>
          </a:prstGeom>
        </p:spPr>
        <p:txBody>
          <a:bodyPr lIns="0" tIns="0" rIns="0" bIns="0" rtlCol="0" anchor="t">
            <a:spAutoFit/>
          </a:bodyPr>
          <a:lstStyle/>
          <a:p>
            <a:pPr algn="ctr">
              <a:lnSpc>
                <a:spcPts val="3757"/>
              </a:lnSpc>
            </a:pPr>
            <a:r>
              <a:rPr lang="en-US" sz="2683" spc="536">
                <a:solidFill>
                  <a:srgbClr val="2C5484"/>
                </a:solidFill>
                <a:latin typeface="Gabriel Sans Condensed Thin Bold"/>
              </a:rPr>
              <a:t>ELIGIBILITY REQUIREMENTS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228600" y="218209"/>
            <a:ext cx="6360155" cy="9850582"/>
          </a:xfrm>
          <a:prstGeom prst="rect">
            <a:avLst/>
          </a:prstGeom>
          <a:solidFill>
            <a:srgbClr val="EFB145"/>
          </a:solidFill>
        </p:spPr>
        <p:txBody>
          <a:bodyPr/>
          <a:lstStyle/>
          <a:p>
            <a:endParaRPr lang="en-US"/>
          </a:p>
        </p:txBody>
      </p:sp>
      <p:grpSp>
        <p:nvGrpSpPr>
          <p:cNvPr id="3" name="Group 3"/>
          <p:cNvGrpSpPr/>
          <p:nvPr/>
        </p:nvGrpSpPr>
        <p:grpSpPr>
          <a:xfrm>
            <a:off x="11845636" y="9343967"/>
            <a:ext cx="6442364" cy="724824"/>
            <a:chOff x="0" y="0"/>
            <a:chExt cx="8589818" cy="966432"/>
          </a:xfrm>
        </p:grpSpPr>
        <p:sp>
          <p:nvSpPr>
            <p:cNvPr id="4" name="AutoShape 4"/>
            <p:cNvSpPr/>
            <p:nvPr/>
          </p:nvSpPr>
          <p:spPr>
            <a:xfrm>
              <a:off x="0" y="0"/>
              <a:ext cx="8589818" cy="966432"/>
            </a:xfrm>
            <a:prstGeom prst="rect">
              <a:avLst/>
            </a:prstGeom>
            <a:solidFill>
              <a:srgbClr val="EFB145"/>
            </a:solidFill>
          </p:spPr>
          <p:txBody>
            <a:bodyPr/>
            <a:lstStyle/>
            <a:p>
              <a:endParaRPr lang="en-US"/>
            </a:p>
          </p:txBody>
        </p:sp>
        <p:sp>
          <p:nvSpPr>
            <p:cNvPr id="5" name="TextBox 5"/>
            <p:cNvSpPr txBox="1"/>
            <p:nvPr/>
          </p:nvSpPr>
          <p:spPr>
            <a:xfrm>
              <a:off x="780472" y="295891"/>
              <a:ext cx="7365999" cy="352832"/>
            </a:xfrm>
            <a:prstGeom prst="rect">
              <a:avLst/>
            </a:prstGeom>
          </p:spPr>
          <p:txBody>
            <a:bodyPr lIns="0" tIns="0" rIns="0" bIns="0" rtlCol="0" anchor="t">
              <a:spAutoFit/>
            </a:bodyPr>
            <a:lstStyle/>
            <a:p>
              <a:pPr algn="r">
                <a:lnSpc>
                  <a:spcPts val="2240"/>
                </a:lnSpc>
              </a:pPr>
              <a:r>
                <a:rPr lang="en-US" sz="1600" spc="320" dirty="0">
                  <a:solidFill>
                    <a:srgbClr val="FFFFFF"/>
                  </a:solidFill>
                  <a:latin typeface="Open Sans Light Bold"/>
                </a:rPr>
                <a:t>BMR WORKSHOP | 2025 </a:t>
              </a:r>
            </a:p>
          </p:txBody>
        </p:sp>
      </p:grpSp>
      <p:pic>
        <p:nvPicPr>
          <p:cNvPr id="6" name="Picture 6"/>
          <p:cNvPicPr>
            <a:picLocks noChangeAspect="1"/>
          </p:cNvPicPr>
          <p:nvPr/>
        </p:nvPicPr>
        <p:blipFill>
          <a:blip r:embed="rId2"/>
          <a:srcRect t="34661" b="34661"/>
          <a:stretch>
            <a:fillRect/>
          </a:stretch>
        </p:blipFill>
        <p:spPr>
          <a:xfrm>
            <a:off x="6778884" y="218209"/>
            <a:ext cx="11301259" cy="2311949"/>
          </a:xfrm>
          <a:prstGeom prst="rect">
            <a:avLst/>
          </a:prstGeom>
        </p:spPr>
      </p:pic>
      <p:sp>
        <p:nvSpPr>
          <p:cNvPr id="8" name="TextBox 8"/>
          <p:cNvSpPr txBox="1"/>
          <p:nvPr/>
        </p:nvSpPr>
        <p:spPr>
          <a:xfrm>
            <a:off x="336865" y="604202"/>
            <a:ext cx="6143625" cy="618759"/>
          </a:xfrm>
          <a:prstGeom prst="rect">
            <a:avLst/>
          </a:prstGeom>
          <a:solidFill>
            <a:schemeClr val="bg1"/>
          </a:solidFill>
        </p:spPr>
        <p:txBody>
          <a:bodyPr lIns="0" tIns="0" rIns="0" bIns="0" rtlCol="0" anchor="t">
            <a:spAutoFit/>
          </a:bodyPr>
          <a:lstStyle/>
          <a:p>
            <a:pPr algn="ctr">
              <a:lnSpc>
                <a:spcPts val="5180"/>
              </a:lnSpc>
            </a:pPr>
            <a:r>
              <a:rPr lang="en-US" sz="3700" dirty="0">
                <a:solidFill>
                  <a:srgbClr val="000000"/>
                </a:solidFill>
                <a:latin typeface="Gabriel Sans Thin"/>
              </a:rPr>
              <a:t>Income Limits</a:t>
            </a:r>
          </a:p>
        </p:txBody>
      </p:sp>
      <p:sp>
        <p:nvSpPr>
          <p:cNvPr id="9" name="TextBox 9"/>
          <p:cNvSpPr txBox="1"/>
          <p:nvPr/>
        </p:nvSpPr>
        <p:spPr>
          <a:xfrm>
            <a:off x="336865" y="1521681"/>
            <a:ext cx="6213496" cy="4401590"/>
          </a:xfrm>
          <a:prstGeom prst="rect">
            <a:avLst/>
          </a:prstGeom>
        </p:spPr>
        <p:txBody>
          <a:bodyPr lIns="0" tIns="0" rIns="0" bIns="0" rtlCol="0" anchor="t">
            <a:spAutoFit/>
          </a:bodyPr>
          <a:lstStyle/>
          <a:p>
            <a:pPr>
              <a:lnSpc>
                <a:spcPts val="3908"/>
              </a:lnSpc>
            </a:pPr>
            <a:r>
              <a:rPr lang="en-US" sz="2791" dirty="0">
                <a:solidFill>
                  <a:srgbClr val="000000"/>
                </a:solidFill>
                <a:latin typeface="Gabriel Sans Condensed Thin"/>
              </a:rPr>
              <a:t>The BMR ownership program is designed to assist first-time median- and moderate-income homebuyers. </a:t>
            </a:r>
          </a:p>
          <a:p>
            <a:pPr marL="602703" lvl="1" indent="-301352" algn="just">
              <a:lnSpc>
                <a:spcPts val="3908"/>
              </a:lnSpc>
              <a:buFont typeface="Arial"/>
              <a:buChar char="•"/>
            </a:pPr>
            <a:r>
              <a:rPr lang="en-US" sz="2791" dirty="0">
                <a:solidFill>
                  <a:srgbClr val="000000"/>
                </a:solidFill>
                <a:latin typeface="Gabriel Sans Condensed Thin"/>
              </a:rPr>
              <a:t>Median Income (up to 100% AMI)</a:t>
            </a:r>
          </a:p>
          <a:p>
            <a:pPr marL="602703" lvl="1" indent="-301352" algn="just">
              <a:lnSpc>
                <a:spcPts val="3908"/>
              </a:lnSpc>
              <a:buFont typeface="Arial"/>
              <a:buChar char="•"/>
            </a:pPr>
            <a:r>
              <a:rPr lang="en-US" sz="2791" dirty="0">
                <a:solidFill>
                  <a:srgbClr val="000000"/>
                </a:solidFill>
                <a:latin typeface="Gabriel Sans Condensed Thin"/>
              </a:rPr>
              <a:t>Moderate Income (up to 120% AMI)</a:t>
            </a:r>
          </a:p>
          <a:p>
            <a:pPr algn="just">
              <a:lnSpc>
                <a:spcPts val="3488"/>
              </a:lnSpc>
            </a:pPr>
            <a:endParaRPr lang="en-US" sz="2791" dirty="0">
              <a:solidFill>
                <a:srgbClr val="000000"/>
              </a:solidFill>
              <a:latin typeface="Gabriel Sans Condensed Thin"/>
            </a:endParaRPr>
          </a:p>
          <a:p>
            <a:pPr algn="just">
              <a:lnSpc>
                <a:spcPts val="3488"/>
              </a:lnSpc>
            </a:pPr>
            <a:endParaRPr lang="en-US" sz="2791" dirty="0">
              <a:solidFill>
                <a:srgbClr val="000000"/>
              </a:solidFill>
              <a:latin typeface="Gabriel Sans Condensed Thin"/>
            </a:endParaRPr>
          </a:p>
          <a:p>
            <a:pPr algn="just">
              <a:lnSpc>
                <a:spcPts val="3488"/>
              </a:lnSpc>
            </a:pPr>
            <a:endParaRPr lang="en-US" sz="2791" dirty="0">
              <a:solidFill>
                <a:srgbClr val="000000"/>
              </a:solidFill>
              <a:latin typeface="Gabriel Sans Condensed Thin"/>
            </a:endParaRPr>
          </a:p>
          <a:p>
            <a:pPr algn="just">
              <a:lnSpc>
                <a:spcPts val="2508"/>
              </a:lnSpc>
            </a:pPr>
            <a:endParaRPr lang="en-US" sz="2791" dirty="0">
              <a:solidFill>
                <a:srgbClr val="000000"/>
              </a:solidFill>
              <a:latin typeface="Gabriel Sans Condensed Thin"/>
            </a:endParaRPr>
          </a:p>
          <a:p>
            <a:pPr algn="ctr">
              <a:lnSpc>
                <a:spcPts val="1531"/>
              </a:lnSpc>
            </a:pPr>
            <a:endParaRPr lang="en-US" sz="2791" dirty="0">
              <a:solidFill>
                <a:srgbClr val="000000"/>
              </a:solidFill>
              <a:latin typeface="Gabriel Sans Condensed Thin"/>
            </a:endParaRPr>
          </a:p>
        </p:txBody>
      </p:sp>
      <p:sp>
        <p:nvSpPr>
          <p:cNvPr id="10" name="TextBox 9">
            <a:extLst>
              <a:ext uri="{FF2B5EF4-FFF2-40B4-BE49-F238E27FC236}">
                <a16:creationId xmlns:a16="http://schemas.microsoft.com/office/drawing/2014/main" id="{37A33E55-7753-42DE-AC02-1E95042B376B}"/>
              </a:ext>
            </a:extLst>
          </p:cNvPr>
          <p:cNvSpPr txBox="1"/>
          <p:nvPr/>
        </p:nvSpPr>
        <p:spPr>
          <a:xfrm>
            <a:off x="303202" y="9565885"/>
            <a:ext cx="9332120" cy="369332"/>
          </a:xfrm>
          <a:prstGeom prst="rect">
            <a:avLst/>
          </a:prstGeom>
          <a:noFill/>
        </p:spPr>
        <p:txBody>
          <a:bodyPr wrap="square" rtlCol="0">
            <a:spAutoFit/>
          </a:bodyPr>
          <a:lstStyle/>
          <a:p>
            <a:r>
              <a:rPr lang="en-US" i="1" dirty="0"/>
              <a:t>*</a:t>
            </a:r>
            <a:r>
              <a:rPr lang="en-US" sz="1600" i="1" dirty="0">
                <a:latin typeface="Helvetica Neue Light" panose="02000403000000020004" pitchFamily="2" charset="0"/>
                <a:ea typeface="Helvetica Neue Light" panose="02000403000000020004" pitchFamily="2" charset="0"/>
              </a:rPr>
              <a:t>I</a:t>
            </a:r>
            <a:r>
              <a:rPr lang="en-US" sz="1600" i="1" dirty="0">
                <a:solidFill>
                  <a:srgbClr val="000000"/>
                </a:solidFill>
                <a:latin typeface="Helvetica Neue Light" panose="02000403000000020004" pitchFamily="2" charset="0"/>
                <a:ea typeface="Helvetica Neue Light" panose="02000403000000020004" pitchFamily="2" charset="0"/>
              </a:rPr>
              <a:t>ncome limits published by HCD annually for Santa Clara County,</a:t>
            </a:r>
            <a:endParaRPr lang="en-US" i="1" dirty="0">
              <a:latin typeface="Helvetica Neue Light" panose="02000403000000020004" pitchFamily="2" charset="0"/>
              <a:ea typeface="Helvetica Neue Light" panose="02000403000000020004" pitchFamily="2" charset="0"/>
            </a:endParaRPr>
          </a:p>
        </p:txBody>
      </p:sp>
      <p:pic>
        <p:nvPicPr>
          <p:cNvPr id="12" name="Picture 11">
            <a:extLst>
              <a:ext uri="{FF2B5EF4-FFF2-40B4-BE49-F238E27FC236}">
                <a16:creationId xmlns:a16="http://schemas.microsoft.com/office/drawing/2014/main" id="{95230804-2235-8974-EBE8-3F5A3F2C994D}"/>
              </a:ext>
            </a:extLst>
          </p:cNvPr>
          <p:cNvPicPr>
            <a:picLocks noChangeAspect="1"/>
          </p:cNvPicPr>
          <p:nvPr/>
        </p:nvPicPr>
        <p:blipFill>
          <a:blip r:embed="rId3"/>
          <a:srcRect/>
          <a:stretch/>
        </p:blipFill>
        <p:spPr>
          <a:xfrm>
            <a:off x="7162818" y="2750072"/>
            <a:ext cx="10536343" cy="6346396"/>
          </a:xfrm>
          <a:prstGeom prst="rect">
            <a:avLst/>
          </a:prstGeom>
        </p:spPr>
      </p:pic>
    </p:spTree>
    <p:extLst>
      <p:ext uri="{BB962C8B-B14F-4D97-AF65-F5344CB8AC3E}">
        <p14:creationId xmlns:p14="http://schemas.microsoft.com/office/powerpoint/2010/main" val="3019901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FB145"/>
        </a:solidFill>
        <a:effectLst/>
      </p:bgPr>
    </p:bg>
    <p:spTree>
      <p:nvGrpSpPr>
        <p:cNvPr id="1" name=""/>
        <p:cNvGrpSpPr/>
        <p:nvPr/>
      </p:nvGrpSpPr>
      <p:grpSpPr>
        <a:xfrm>
          <a:off x="0" y="0"/>
          <a:ext cx="0" cy="0"/>
          <a:chOff x="0" y="0"/>
          <a:chExt cx="0" cy="0"/>
        </a:xfrm>
      </p:grpSpPr>
      <p:sp>
        <p:nvSpPr>
          <p:cNvPr id="2" name="AutoShape 2"/>
          <p:cNvSpPr/>
          <p:nvPr/>
        </p:nvSpPr>
        <p:spPr>
          <a:xfrm>
            <a:off x="155864" y="163298"/>
            <a:ext cx="18006632" cy="9954491"/>
          </a:xfrm>
          <a:prstGeom prst="rect">
            <a:avLst/>
          </a:prstGeom>
          <a:solidFill>
            <a:srgbClr val="FFFFFF"/>
          </a:solidFill>
        </p:spPr>
        <p:txBody>
          <a:bodyPr/>
          <a:lstStyle/>
          <a:p>
            <a:endParaRPr lang="en-US"/>
          </a:p>
        </p:txBody>
      </p:sp>
      <p:sp>
        <p:nvSpPr>
          <p:cNvPr id="3" name="TextBox 3"/>
          <p:cNvSpPr txBox="1"/>
          <p:nvPr/>
        </p:nvSpPr>
        <p:spPr>
          <a:xfrm>
            <a:off x="1582108" y="3213861"/>
            <a:ext cx="15154143" cy="5507533"/>
          </a:xfrm>
          <a:prstGeom prst="rect">
            <a:avLst/>
          </a:prstGeom>
        </p:spPr>
        <p:txBody>
          <a:bodyPr lIns="0" tIns="0" rIns="0" bIns="0" rtlCol="0" anchor="t">
            <a:spAutoFit/>
          </a:bodyPr>
          <a:lstStyle/>
          <a:p>
            <a:pPr algn="just">
              <a:lnSpc>
                <a:spcPts val="8675"/>
              </a:lnSpc>
            </a:pPr>
            <a:r>
              <a:rPr lang="en-US" sz="6283" spc="188" dirty="0">
                <a:solidFill>
                  <a:srgbClr val="000000"/>
                </a:solidFill>
                <a:latin typeface="Open Sans Light"/>
              </a:rPr>
              <a:t>Household with assets over </a:t>
            </a:r>
            <a:r>
              <a:rPr lang="en-US" sz="6283" spc="188" dirty="0">
                <a:solidFill>
                  <a:srgbClr val="000000"/>
                </a:solidFill>
                <a:latin typeface="Open Sans Light Bold"/>
              </a:rPr>
              <a:t>$100,000</a:t>
            </a:r>
            <a:r>
              <a:rPr lang="en-US" sz="6283" spc="188" dirty="0">
                <a:solidFill>
                  <a:srgbClr val="000000"/>
                </a:solidFill>
                <a:latin typeface="Open Sans Light"/>
              </a:rPr>
              <a:t> or </a:t>
            </a:r>
            <a:r>
              <a:rPr lang="en-US" sz="6283" spc="188" dirty="0">
                <a:solidFill>
                  <a:srgbClr val="000000"/>
                </a:solidFill>
                <a:latin typeface="Open Sans Light Bold"/>
              </a:rPr>
              <a:t>30%</a:t>
            </a:r>
            <a:r>
              <a:rPr lang="en-US" sz="6283" spc="188" dirty="0">
                <a:solidFill>
                  <a:srgbClr val="000000"/>
                </a:solidFill>
                <a:latin typeface="Open Sans Light"/>
              </a:rPr>
              <a:t> of the BMR purchase price, whichever is greater, held in the United States or foreign countries, will not be eligible to purchase a BMR home. </a:t>
            </a:r>
          </a:p>
        </p:txBody>
      </p:sp>
      <p:sp>
        <p:nvSpPr>
          <p:cNvPr id="4" name="TextBox 4"/>
          <p:cNvSpPr txBox="1"/>
          <p:nvPr/>
        </p:nvSpPr>
        <p:spPr>
          <a:xfrm>
            <a:off x="5472296" y="1216337"/>
            <a:ext cx="7373768" cy="962025"/>
          </a:xfrm>
          <a:prstGeom prst="rect">
            <a:avLst/>
          </a:prstGeom>
        </p:spPr>
        <p:txBody>
          <a:bodyPr lIns="0" tIns="0" rIns="0" bIns="0" rtlCol="0" anchor="t">
            <a:spAutoFit/>
          </a:bodyPr>
          <a:lstStyle/>
          <a:p>
            <a:pPr algn="ctr">
              <a:lnSpc>
                <a:spcPts val="7799"/>
              </a:lnSpc>
            </a:pPr>
            <a:r>
              <a:rPr lang="en-US" sz="5999">
                <a:solidFill>
                  <a:srgbClr val="000000"/>
                </a:solidFill>
                <a:latin typeface="Open Sans Light"/>
              </a:rPr>
              <a:t>Asset Limit </a:t>
            </a:r>
          </a:p>
        </p:txBody>
      </p:sp>
      <p:sp>
        <p:nvSpPr>
          <p:cNvPr id="5" name="AutoShape 5"/>
          <p:cNvSpPr/>
          <p:nvPr/>
        </p:nvSpPr>
        <p:spPr>
          <a:xfrm>
            <a:off x="1305404" y="2858526"/>
            <a:ext cx="15817062" cy="112142"/>
          </a:xfrm>
          <a:prstGeom prst="rect">
            <a:avLst/>
          </a:prstGeom>
          <a:solidFill>
            <a:srgbClr val="EFB145"/>
          </a:solidFill>
        </p:spPr>
        <p:txBody>
          <a:bodyPr/>
          <a:lstStyle/>
          <a:p>
            <a:endParaRPr lang="en-US"/>
          </a:p>
        </p:txBody>
      </p:sp>
      <p:grpSp>
        <p:nvGrpSpPr>
          <p:cNvPr id="6" name="Group 6"/>
          <p:cNvGrpSpPr/>
          <p:nvPr/>
        </p:nvGrpSpPr>
        <p:grpSpPr>
          <a:xfrm>
            <a:off x="11440392" y="9125758"/>
            <a:ext cx="6442364" cy="724824"/>
            <a:chOff x="0" y="0"/>
            <a:chExt cx="8589818" cy="966432"/>
          </a:xfrm>
        </p:grpSpPr>
        <p:sp>
          <p:nvSpPr>
            <p:cNvPr id="7" name="AutoShape 7"/>
            <p:cNvSpPr/>
            <p:nvPr/>
          </p:nvSpPr>
          <p:spPr>
            <a:xfrm>
              <a:off x="0" y="0"/>
              <a:ext cx="8589818" cy="966432"/>
            </a:xfrm>
            <a:prstGeom prst="rect">
              <a:avLst/>
            </a:prstGeom>
            <a:solidFill>
              <a:srgbClr val="EFB145"/>
            </a:solidFill>
          </p:spPr>
          <p:txBody>
            <a:bodyPr/>
            <a:lstStyle/>
            <a:p>
              <a:endParaRPr lang="en-US"/>
            </a:p>
          </p:txBody>
        </p:sp>
        <p:sp>
          <p:nvSpPr>
            <p:cNvPr id="8" name="TextBox 8"/>
            <p:cNvSpPr txBox="1"/>
            <p:nvPr/>
          </p:nvSpPr>
          <p:spPr>
            <a:xfrm>
              <a:off x="780472" y="295891"/>
              <a:ext cx="7365999" cy="352832"/>
            </a:xfrm>
            <a:prstGeom prst="rect">
              <a:avLst/>
            </a:prstGeom>
          </p:spPr>
          <p:txBody>
            <a:bodyPr lIns="0" tIns="0" rIns="0" bIns="0" rtlCol="0" anchor="t">
              <a:spAutoFit/>
            </a:bodyPr>
            <a:lstStyle/>
            <a:p>
              <a:pPr algn="r">
                <a:lnSpc>
                  <a:spcPts val="2240"/>
                </a:lnSpc>
              </a:pPr>
              <a:r>
                <a:rPr lang="en-US" sz="1600" spc="320" dirty="0">
                  <a:solidFill>
                    <a:srgbClr val="FFFFFF"/>
                  </a:solidFill>
                  <a:latin typeface="Open Sans Light Bold"/>
                </a:rPr>
                <a:t>BMR WORKSHOP | 2025 </a:t>
              </a: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651950" y="2095693"/>
            <a:ext cx="2803261" cy="2803261"/>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2C5484"/>
            </a:solidFill>
          </p:spPr>
          <p:txBody>
            <a:bodyPr/>
            <a:lstStyle/>
            <a:p>
              <a:endParaRPr lang="en-US"/>
            </a:p>
          </p:txBody>
        </p:sp>
      </p:grpSp>
      <p:grpSp>
        <p:nvGrpSpPr>
          <p:cNvPr id="4" name="Group 4"/>
          <p:cNvGrpSpPr/>
          <p:nvPr/>
        </p:nvGrpSpPr>
        <p:grpSpPr>
          <a:xfrm>
            <a:off x="10651950" y="5388045"/>
            <a:ext cx="2803261" cy="2803261"/>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2C5484"/>
            </a:solidFill>
          </p:spPr>
          <p:txBody>
            <a:bodyPr/>
            <a:lstStyle/>
            <a:p>
              <a:endParaRPr lang="en-US"/>
            </a:p>
          </p:txBody>
        </p:sp>
      </p:grpSp>
      <p:grpSp>
        <p:nvGrpSpPr>
          <p:cNvPr id="6" name="Group 6"/>
          <p:cNvGrpSpPr/>
          <p:nvPr/>
        </p:nvGrpSpPr>
        <p:grpSpPr>
          <a:xfrm>
            <a:off x="13913233" y="5388045"/>
            <a:ext cx="2803261" cy="2803261"/>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2C5484"/>
            </a:solidFill>
          </p:spPr>
          <p:txBody>
            <a:bodyPr/>
            <a:lstStyle/>
            <a:p>
              <a:endParaRPr lang="en-US"/>
            </a:p>
          </p:txBody>
        </p:sp>
      </p:grpSp>
      <p:grpSp>
        <p:nvGrpSpPr>
          <p:cNvPr id="8" name="Group 8"/>
          <p:cNvGrpSpPr/>
          <p:nvPr/>
        </p:nvGrpSpPr>
        <p:grpSpPr>
          <a:xfrm>
            <a:off x="13913233" y="2095693"/>
            <a:ext cx="2803261" cy="2803261"/>
            <a:chOff x="0" y="0"/>
            <a:chExt cx="1913890" cy="1913890"/>
          </a:xfrm>
        </p:grpSpPr>
        <p:sp>
          <p:nvSpPr>
            <p:cNvPr id="9" name="Freeform 9"/>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2C5484"/>
            </a:solidFill>
          </p:spPr>
          <p:txBody>
            <a:bodyPr/>
            <a:lstStyle/>
            <a:p>
              <a:endParaRPr lang="en-US"/>
            </a:p>
          </p:txBody>
        </p:sp>
      </p:grpSp>
      <p:sp>
        <p:nvSpPr>
          <p:cNvPr id="10" name="AutoShape 10"/>
          <p:cNvSpPr/>
          <p:nvPr/>
        </p:nvSpPr>
        <p:spPr>
          <a:xfrm>
            <a:off x="0" y="688108"/>
            <a:ext cx="8433990" cy="2870078"/>
          </a:xfrm>
          <a:prstGeom prst="rect">
            <a:avLst/>
          </a:prstGeom>
          <a:solidFill>
            <a:srgbClr val="FBAB1C"/>
          </a:solidFill>
        </p:spPr>
        <p:txBody>
          <a:bodyPr/>
          <a:lstStyle/>
          <a:p>
            <a:endParaRPr lang="en-US"/>
          </a:p>
        </p:txBody>
      </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223507" y="2480136"/>
            <a:ext cx="2182715" cy="1904419"/>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986311" y="2480136"/>
            <a:ext cx="2134540" cy="2156101"/>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159367" y="6102155"/>
            <a:ext cx="2310995" cy="1375042"/>
          </a:xfrm>
          <a:prstGeom prst="rect">
            <a:avLst/>
          </a:prstGeom>
        </p:spPr>
      </p:pic>
      <p:pic>
        <p:nvPicPr>
          <p:cNvPr id="14"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1118244" y="5676179"/>
            <a:ext cx="1870675" cy="2226994"/>
          </a:xfrm>
          <a:prstGeom prst="rect">
            <a:avLst/>
          </a:prstGeom>
        </p:spPr>
      </p:pic>
      <p:sp>
        <p:nvSpPr>
          <p:cNvPr id="15" name="TextBox 15"/>
          <p:cNvSpPr txBox="1"/>
          <p:nvPr/>
        </p:nvSpPr>
        <p:spPr>
          <a:xfrm>
            <a:off x="359755" y="1046822"/>
            <a:ext cx="7714481" cy="2143125"/>
          </a:xfrm>
          <a:prstGeom prst="rect">
            <a:avLst/>
          </a:prstGeom>
        </p:spPr>
        <p:txBody>
          <a:bodyPr lIns="0" tIns="0" rIns="0" bIns="0" rtlCol="0" anchor="t">
            <a:spAutoFit/>
          </a:bodyPr>
          <a:lstStyle/>
          <a:p>
            <a:pPr>
              <a:lnSpc>
                <a:spcPts val="8400"/>
              </a:lnSpc>
            </a:pPr>
            <a:r>
              <a:rPr lang="en-US" sz="7000">
                <a:solidFill>
                  <a:srgbClr val="1C2327"/>
                </a:solidFill>
                <a:latin typeface="Open Sans Light"/>
              </a:rPr>
              <a:t>WHAT IS COUNTED AS AN ASSET? </a:t>
            </a:r>
          </a:p>
        </p:txBody>
      </p:sp>
      <p:sp>
        <p:nvSpPr>
          <p:cNvPr id="16" name="TextBox 16"/>
          <p:cNvSpPr txBox="1"/>
          <p:nvPr/>
        </p:nvSpPr>
        <p:spPr>
          <a:xfrm>
            <a:off x="1028700" y="3656192"/>
            <a:ext cx="6787842" cy="3639820"/>
          </a:xfrm>
          <a:prstGeom prst="rect">
            <a:avLst/>
          </a:prstGeom>
        </p:spPr>
        <p:txBody>
          <a:bodyPr lIns="0" tIns="0" rIns="0" bIns="0" rtlCol="0" anchor="t">
            <a:spAutoFit/>
          </a:bodyPr>
          <a:lstStyle/>
          <a:p>
            <a:pPr marL="561340" lvl="1" indent="-280670">
              <a:lnSpc>
                <a:spcPts val="4159"/>
              </a:lnSpc>
              <a:buFont typeface="Arial"/>
              <a:buChar char="•"/>
            </a:pPr>
            <a:r>
              <a:rPr lang="en-US" sz="2599" spc="168">
                <a:solidFill>
                  <a:srgbClr val="000000"/>
                </a:solidFill>
                <a:latin typeface="Open Sans Light"/>
              </a:rPr>
              <a:t>Combined assets including:</a:t>
            </a:r>
          </a:p>
          <a:p>
            <a:pPr marL="1122680" lvl="2" indent="-374227">
              <a:lnSpc>
                <a:spcPts val="4159"/>
              </a:lnSpc>
              <a:buFont typeface="Arial"/>
              <a:buChar char="⚬"/>
            </a:pPr>
            <a:r>
              <a:rPr lang="en-US" sz="2599" spc="168">
                <a:solidFill>
                  <a:srgbClr val="000000"/>
                </a:solidFill>
                <a:latin typeface="Open Sans Light"/>
              </a:rPr>
              <a:t>Checking and Savings Accounts</a:t>
            </a:r>
          </a:p>
          <a:p>
            <a:pPr marL="1122680" lvl="2" indent="-374227">
              <a:lnSpc>
                <a:spcPts val="4159"/>
              </a:lnSpc>
              <a:buFont typeface="Arial"/>
              <a:buChar char="⚬"/>
            </a:pPr>
            <a:r>
              <a:rPr lang="en-US" sz="2599" spc="168">
                <a:solidFill>
                  <a:srgbClr val="000000"/>
                </a:solidFill>
                <a:latin typeface="Open Sans Light"/>
              </a:rPr>
              <a:t>Stocks</a:t>
            </a:r>
          </a:p>
          <a:p>
            <a:pPr marL="1122680" lvl="2" indent="-374227">
              <a:lnSpc>
                <a:spcPts val="4159"/>
              </a:lnSpc>
              <a:buFont typeface="Arial"/>
              <a:buChar char="⚬"/>
            </a:pPr>
            <a:r>
              <a:rPr lang="en-US" sz="2599" spc="168">
                <a:solidFill>
                  <a:srgbClr val="000000"/>
                </a:solidFill>
                <a:latin typeface="Open Sans Light"/>
              </a:rPr>
              <a:t>Mutual Funds</a:t>
            </a:r>
          </a:p>
          <a:p>
            <a:pPr marL="1122680" lvl="2" indent="-374227">
              <a:lnSpc>
                <a:spcPts val="4159"/>
              </a:lnSpc>
              <a:buFont typeface="Arial"/>
              <a:buChar char="⚬"/>
            </a:pPr>
            <a:r>
              <a:rPr lang="en-US" sz="2599" spc="168">
                <a:solidFill>
                  <a:srgbClr val="000000"/>
                </a:solidFill>
                <a:latin typeface="Open Sans Light"/>
              </a:rPr>
              <a:t>Profit Sharing Accounts</a:t>
            </a:r>
          </a:p>
          <a:p>
            <a:pPr marL="1122680" lvl="2" indent="-374227">
              <a:lnSpc>
                <a:spcPts val="4159"/>
              </a:lnSpc>
              <a:buFont typeface="Arial"/>
              <a:buChar char="⚬"/>
            </a:pPr>
            <a:r>
              <a:rPr lang="en-US" sz="2599" spc="168">
                <a:solidFill>
                  <a:srgbClr val="000000"/>
                </a:solidFill>
                <a:latin typeface="Open Sans Light"/>
              </a:rPr>
              <a:t>CD's</a:t>
            </a:r>
          </a:p>
          <a:p>
            <a:pPr marL="1122680" lvl="2" indent="-374227">
              <a:lnSpc>
                <a:spcPts val="4159"/>
              </a:lnSpc>
              <a:buFont typeface="Arial"/>
              <a:buChar char="⚬"/>
            </a:pPr>
            <a:r>
              <a:rPr lang="en-US" sz="2599" spc="168">
                <a:solidFill>
                  <a:srgbClr val="000000"/>
                </a:solidFill>
                <a:latin typeface="Open Sans Light"/>
              </a:rPr>
              <a:t>Money Market Accounts</a:t>
            </a:r>
          </a:p>
        </p:txBody>
      </p:sp>
      <p:sp>
        <p:nvSpPr>
          <p:cNvPr id="17" name="TextBox 17"/>
          <p:cNvSpPr txBox="1"/>
          <p:nvPr/>
        </p:nvSpPr>
        <p:spPr>
          <a:xfrm>
            <a:off x="1028700" y="7483312"/>
            <a:ext cx="7574611" cy="2068195"/>
          </a:xfrm>
          <a:prstGeom prst="rect">
            <a:avLst/>
          </a:prstGeom>
        </p:spPr>
        <p:txBody>
          <a:bodyPr lIns="0" tIns="0" rIns="0" bIns="0" rtlCol="0" anchor="t">
            <a:spAutoFit/>
          </a:bodyPr>
          <a:lstStyle/>
          <a:p>
            <a:pPr marL="561340" lvl="1" indent="-280670">
              <a:lnSpc>
                <a:spcPts val="4159"/>
              </a:lnSpc>
              <a:buFont typeface="Arial"/>
              <a:buChar char="•"/>
            </a:pPr>
            <a:r>
              <a:rPr lang="en-US" sz="2599" spc="168">
                <a:solidFill>
                  <a:srgbClr val="000000"/>
                </a:solidFill>
                <a:latin typeface="Open Sans Light"/>
              </a:rPr>
              <a:t> Excluded from assets are all non-accessible funds that generate a penalty when withdrawn, i.e., 401k, CALPERS, STRS, and other pension plans </a:t>
            </a:r>
          </a:p>
        </p:txBody>
      </p:sp>
      <p:grpSp>
        <p:nvGrpSpPr>
          <p:cNvPr id="18" name="Group 18"/>
          <p:cNvGrpSpPr/>
          <p:nvPr/>
        </p:nvGrpSpPr>
        <p:grpSpPr>
          <a:xfrm>
            <a:off x="11440392" y="9125758"/>
            <a:ext cx="6442364" cy="724824"/>
            <a:chOff x="0" y="0"/>
            <a:chExt cx="8589818" cy="966432"/>
          </a:xfrm>
        </p:grpSpPr>
        <p:sp>
          <p:nvSpPr>
            <p:cNvPr id="19" name="AutoShape 19"/>
            <p:cNvSpPr/>
            <p:nvPr/>
          </p:nvSpPr>
          <p:spPr>
            <a:xfrm>
              <a:off x="0" y="0"/>
              <a:ext cx="8589818" cy="966432"/>
            </a:xfrm>
            <a:prstGeom prst="rect">
              <a:avLst/>
            </a:prstGeom>
            <a:solidFill>
              <a:srgbClr val="EFB145"/>
            </a:solidFill>
          </p:spPr>
          <p:txBody>
            <a:bodyPr/>
            <a:lstStyle/>
            <a:p>
              <a:endParaRPr lang="en-US"/>
            </a:p>
          </p:txBody>
        </p:sp>
        <p:sp>
          <p:nvSpPr>
            <p:cNvPr id="20" name="TextBox 20"/>
            <p:cNvSpPr txBox="1"/>
            <p:nvPr/>
          </p:nvSpPr>
          <p:spPr>
            <a:xfrm>
              <a:off x="780472" y="295891"/>
              <a:ext cx="7365999" cy="352832"/>
            </a:xfrm>
            <a:prstGeom prst="rect">
              <a:avLst/>
            </a:prstGeom>
          </p:spPr>
          <p:txBody>
            <a:bodyPr lIns="0" tIns="0" rIns="0" bIns="0" rtlCol="0" anchor="t">
              <a:spAutoFit/>
            </a:bodyPr>
            <a:lstStyle/>
            <a:p>
              <a:pPr algn="r">
                <a:lnSpc>
                  <a:spcPts val="2240"/>
                </a:lnSpc>
              </a:pPr>
              <a:r>
                <a:rPr lang="en-US" sz="1600" spc="320" dirty="0">
                  <a:solidFill>
                    <a:srgbClr val="FFFFFF"/>
                  </a:solidFill>
                  <a:latin typeface="Open Sans Light Bold"/>
                </a:rPr>
                <a:t>BMR WORKSHOP | 2025 </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FB145"/>
        </a:solidFill>
        <a:effectLst/>
      </p:bgPr>
    </p:bg>
    <p:spTree>
      <p:nvGrpSpPr>
        <p:cNvPr id="1" name=""/>
        <p:cNvGrpSpPr/>
        <p:nvPr/>
      </p:nvGrpSpPr>
      <p:grpSpPr>
        <a:xfrm>
          <a:off x="0" y="0"/>
          <a:ext cx="0" cy="0"/>
          <a:chOff x="0" y="0"/>
          <a:chExt cx="0" cy="0"/>
        </a:xfrm>
      </p:grpSpPr>
      <p:sp>
        <p:nvSpPr>
          <p:cNvPr id="2" name="AutoShape 2"/>
          <p:cNvSpPr/>
          <p:nvPr/>
        </p:nvSpPr>
        <p:spPr>
          <a:xfrm>
            <a:off x="135082" y="145473"/>
            <a:ext cx="18017836" cy="9996055"/>
          </a:xfrm>
          <a:prstGeom prst="rect">
            <a:avLst/>
          </a:prstGeom>
          <a:solidFill>
            <a:srgbClr val="FFFFFF"/>
          </a:solidFill>
        </p:spPr>
        <p:txBody>
          <a:bodyPr/>
          <a:lstStyle/>
          <a:p>
            <a:endParaRPr lang="en-US" dirty="0"/>
          </a:p>
        </p:txBody>
      </p:sp>
      <p:sp>
        <p:nvSpPr>
          <p:cNvPr id="3" name="AutoShape 3"/>
          <p:cNvSpPr/>
          <p:nvPr/>
        </p:nvSpPr>
        <p:spPr>
          <a:xfrm>
            <a:off x="5265844" y="1176822"/>
            <a:ext cx="7756313" cy="533400"/>
          </a:xfrm>
          <a:prstGeom prst="rect">
            <a:avLst/>
          </a:prstGeom>
          <a:solidFill>
            <a:srgbClr val="EFB145"/>
          </a:solidFill>
        </p:spPr>
        <p:txBody>
          <a:bodyPr/>
          <a:lstStyle/>
          <a:p>
            <a:endParaRPr lang="en-US"/>
          </a:p>
        </p:txBody>
      </p:sp>
      <p:grpSp>
        <p:nvGrpSpPr>
          <p:cNvPr id="4" name="Group 4"/>
          <p:cNvGrpSpPr/>
          <p:nvPr/>
        </p:nvGrpSpPr>
        <p:grpSpPr>
          <a:xfrm>
            <a:off x="11440392" y="9125758"/>
            <a:ext cx="6442364" cy="724824"/>
            <a:chOff x="0" y="0"/>
            <a:chExt cx="8589818" cy="966432"/>
          </a:xfrm>
        </p:grpSpPr>
        <p:sp>
          <p:nvSpPr>
            <p:cNvPr id="5" name="AutoShape 5"/>
            <p:cNvSpPr/>
            <p:nvPr/>
          </p:nvSpPr>
          <p:spPr>
            <a:xfrm>
              <a:off x="0" y="0"/>
              <a:ext cx="8589818" cy="966432"/>
            </a:xfrm>
            <a:prstGeom prst="rect">
              <a:avLst/>
            </a:prstGeom>
            <a:solidFill>
              <a:srgbClr val="EFB145"/>
            </a:solidFill>
          </p:spPr>
          <p:txBody>
            <a:bodyPr/>
            <a:lstStyle/>
            <a:p>
              <a:endParaRPr lang="en-US"/>
            </a:p>
          </p:txBody>
        </p:sp>
        <p:sp>
          <p:nvSpPr>
            <p:cNvPr id="6" name="TextBox 6"/>
            <p:cNvSpPr txBox="1"/>
            <p:nvPr/>
          </p:nvSpPr>
          <p:spPr>
            <a:xfrm>
              <a:off x="780472" y="295891"/>
              <a:ext cx="7365999" cy="352832"/>
            </a:xfrm>
            <a:prstGeom prst="rect">
              <a:avLst/>
            </a:prstGeom>
          </p:spPr>
          <p:txBody>
            <a:bodyPr lIns="0" tIns="0" rIns="0" bIns="0" rtlCol="0" anchor="t">
              <a:spAutoFit/>
            </a:bodyPr>
            <a:lstStyle/>
            <a:p>
              <a:pPr algn="r">
                <a:lnSpc>
                  <a:spcPts val="2240"/>
                </a:lnSpc>
              </a:pPr>
              <a:r>
                <a:rPr lang="en-US" sz="1600" spc="320" dirty="0">
                  <a:solidFill>
                    <a:srgbClr val="FFFFFF"/>
                  </a:solidFill>
                  <a:latin typeface="Open Sans Light Bold"/>
                </a:rPr>
                <a:t>BMR WORKSHOP | 2025 </a:t>
              </a:r>
            </a:p>
          </p:txBody>
        </p:sp>
      </p:grpSp>
      <p:sp>
        <p:nvSpPr>
          <p:cNvPr id="10" name="TextBox 10"/>
          <p:cNvSpPr txBox="1"/>
          <p:nvPr/>
        </p:nvSpPr>
        <p:spPr>
          <a:xfrm>
            <a:off x="4928202" y="2424567"/>
            <a:ext cx="11359547" cy="1115818"/>
          </a:xfrm>
          <a:prstGeom prst="rect">
            <a:avLst/>
          </a:prstGeom>
        </p:spPr>
        <p:txBody>
          <a:bodyPr wrap="square" lIns="0" tIns="0" rIns="0" bIns="0" rtlCol="0" anchor="t">
            <a:spAutoFit/>
          </a:bodyPr>
          <a:lstStyle/>
          <a:p>
            <a:pPr algn="ctr">
              <a:lnSpc>
                <a:spcPts val="4480"/>
              </a:lnSpc>
            </a:pPr>
            <a:r>
              <a:rPr lang="en-US" sz="3200" spc="64" dirty="0">
                <a:solidFill>
                  <a:srgbClr val="000000"/>
                </a:solidFill>
                <a:latin typeface="Open Sans Extra Bold"/>
              </a:rPr>
              <a:t>Zoom is being recorded and the recording will be made available following the meeting.</a:t>
            </a:r>
          </a:p>
        </p:txBody>
      </p:sp>
      <p:sp>
        <p:nvSpPr>
          <p:cNvPr id="11" name="TextBox 11"/>
          <p:cNvSpPr txBox="1"/>
          <p:nvPr/>
        </p:nvSpPr>
        <p:spPr>
          <a:xfrm>
            <a:off x="6084868" y="1157772"/>
            <a:ext cx="6118263" cy="514350"/>
          </a:xfrm>
          <a:prstGeom prst="rect">
            <a:avLst/>
          </a:prstGeom>
        </p:spPr>
        <p:txBody>
          <a:bodyPr lIns="0" tIns="0" rIns="0" bIns="0" rtlCol="0" anchor="t">
            <a:spAutoFit/>
          </a:bodyPr>
          <a:lstStyle/>
          <a:p>
            <a:pPr algn="ctr">
              <a:lnSpc>
                <a:spcPts val="4200"/>
              </a:lnSpc>
            </a:pPr>
            <a:r>
              <a:rPr lang="en-US" sz="3000" spc="150" dirty="0">
                <a:solidFill>
                  <a:srgbClr val="FFFFFF"/>
                </a:solidFill>
                <a:latin typeface="Open Sans Light"/>
              </a:rPr>
              <a:t>REMINDER:</a:t>
            </a:r>
          </a:p>
        </p:txBody>
      </p:sp>
      <p:pic>
        <p:nvPicPr>
          <p:cNvPr id="21" name="Graphic 20" descr="Online meeting with solid fill">
            <a:extLst>
              <a:ext uri="{FF2B5EF4-FFF2-40B4-BE49-F238E27FC236}">
                <a16:creationId xmlns:a16="http://schemas.microsoft.com/office/drawing/2014/main" id="{81655CAB-21EB-E4DA-24FA-C15EBD1319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42773" y="1718793"/>
            <a:ext cx="3643184" cy="3643184"/>
          </a:xfrm>
          <a:prstGeom prst="rect">
            <a:avLst/>
          </a:prstGeom>
        </p:spPr>
      </p:pic>
      <p:pic>
        <p:nvPicPr>
          <p:cNvPr id="23" name="Graphic 22" descr="Internet with solid fill">
            <a:extLst>
              <a:ext uri="{FF2B5EF4-FFF2-40B4-BE49-F238E27FC236}">
                <a16:creationId xmlns:a16="http://schemas.microsoft.com/office/drawing/2014/main" id="{334DEEAF-CA3F-4088-43FD-A25187D0F8D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202043" y="5191628"/>
            <a:ext cx="3643184" cy="3643184"/>
          </a:xfrm>
          <a:prstGeom prst="rect">
            <a:avLst/>
          </a:prstGeom>
        </p:spPr>
      </p:pic>
      <p:sp>
        <p:nvSpPr>
          <p:cNvPr id="24" name="TextBox 10">
            <a:extLst>
              <a:ext uri="{FF2B5EF4-FFF2-40B4-BE49-F238E27FC236}">
                <a16:creationId xmlns:a16="http://schemas.microsoft.com/office/drawing/2014/main" id="{6503259E-24B6-E6C6-39A0-4912DA9C5ED1}"/>
              </a:ext>
            </a:extLst>
          </p:cNvPr>
          <p:cNvSpPr txBox="1"/>
          <p:nvPr/>
        </p:nvSpPr>
        <p:spPr>
          <a:xfrm>
            <a:off x="1981200" y="8219537"/>
            <a:ext cx="14864027" cy="551946"/>
          </a:xfrm>
          <a:prstGeom prst="rect">
            <a:avLst/>
          </a:prstGeom>
        </p:spPr>
        <p:txBody>
          <a:bodyPr wrap="square" lIns="0" tIns="0" rIns="0" bIns="0" rtlCol="0" anchor="t">
            <a:spAutoFit/>
          </a:bodyPr>
          <a:lstStyle/>
          <a:p>
            <a:pPr>
              <a:lnSpc>
                <a:spcPts val="4480"/>
              </a:lnSpc>
            </a:pPr>
            <a:r>
              <a:rPr lang="en-US" sz="3600" spc="64" dirty="0">
                <a:solidFill>
                  <a:srgbClr val="000000"/>
                </a:solidFill>
                <a:latin typeface="Open Sans Extra Bold"/>
              </a:rPr>
              <a:t>ONLINE: </a:t>
            </a:r>
            <a:r>
              <a:rPr lang="en-US" sz="2800" spc="64" dirty="0">
                <a:solidFill>
                  <a:srgbClr val="000000"/>
                </a:solidFill>
                <a:latin typeface="Open Sans" panose="020B0606030504020204" pitchFamily="34" charset="0"/>
                <a:ea typeface="Open Sans" panose="020B0606030504020204" pitchFamily="34" charset="0"/>
                <a:cs typeface="Open Sans" panose="020B0606030504020204" pitchFamily="34" charset="0"/>
              </a:rPr>
              <a:t>https://</a:t>
            </a:r>
            <a:r>
              <a:rPr lang="en-US" sz="2800" spc="64"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www.risehousing.com</a:t>
            </a:r>
            <a:r>
              <a:rPr lang="en-US" sz="2800" spc="64" dirty="0">
                <a:solidFill>
                  <a:srgbClr val="000000"/>
                </a:solidFill>
                <a:latin typeface="Open Sans" panose="020B0606030504020204" pitchFamily="34" charset="0"/>
                <a:ea typeface="Open Sans" panose="020B0606030504020204" pitchFamily="34" charset="0"/>
                <a:cs typeface="Open Sans" panose="020B0606030504020204" pitchFamily="34" charset="0"/>
              </a:rPr>
              <a:t>/applicants-</a:t>
            </a:r>
            <a:r>
              <a:rPr lang="en-US" sz="2800" spc="64"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cupertino</a:t>
            </a:r>
            <a:r>
              <a:rPr lang="en-US" sz="2800" spc="64" dirty="0">
                <a:solidFill>
                  <a:srgbClr val="000000"/>
                </a:solidFill>
                <a:latin typeface="Open Sans" panose="020B0606030504020204" pitchFamily="34" charset="0"/>
                <a:ea typeface="Open Sans" panose="020B0606030504020204" pitchFamily="34" charset="0"/>
                <a:cs typeface="Open Sans" panose="020B0606030504020204" pitchFamily="34" charset="0"/>
              </a:rPr>
              <a:t>-</a:t>
            </a:r>
            <a:r>
              <a:rPr lang="en-US" sz="2800" spc="64"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bmr</a:t>
            </a:r>
            <a:r>
              <a:rPr lang="en-US" sz="2800" spc="64" dirty="0">
                <a:solidFill>
                  <a:srgbClr val="000000"/>
                </a:solidFill>
                <a:latin typeface="Open Sans" panose="020B0606030504020204" pitchFamily="34" charset="0"/>
                <a:ea typeface="Open Sans" panose="020B0606030504020204" pitchFamily="34" charset="0"/>
                <a:cs typeface="Open Sans" panose="020B0606030504020204" pitchFamily="34" charset="0"/>
              </a:rPr>
              <a:t>-homeownership</a:t>
            </a:r>
            <a:endParaRPr lang="en-US" sz="3600" spc="64" dirty="0">
              <a:solidFill>
                <a:srgbClr val="000000"/>
              </a:solidFill>
              <a:latin typeface="Open Sans Extra Bold"/>
            </a:endParaRPr>
          </a:p>
        </p:txBody>
      </p:sp>
    </p:spTree>
    <p:extLst>
      <p:ext uri="{BB962C8B-B14F-4D97-AF65-F5344CB8AC3E}">
        <p14:creationId xmlns:p14="http://schemas.microsoft.com/office/powerpoint/2010/main" val="11045708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78931" y="3191544"/>
            <a:ext cx="5272745" cy="3903911"/>
            <a:chOff x="0" y="0"/>
            <a:chExt cx="1693930" cy="1254177"/>
          </a:xfrm>
        </p:grpSpPr>
        <p:sp>
          <p:nvSpPr>
            <p:cNvPr id="3" name="Freeform 3"/>
            <p:cNvSpPr/>
            <p:nvPr/>
          </p:nvSpPr>
          <p:spPr>
            <a:xfrm>
              <a:off x="0" y="0"/>
              <a:ext cx="1693930" cy="1254177"/>
            </a:xfrm>
            <a:custGeom>
              <a:avLst/>
              <a:gdLst/>
              <a:ahLst/>
              <a:cxnLst/>
              <a:rect l="l" t="t" r="r" b="b"/>
              <a:pathLst>
                <a:path w="1693930" h="1254177">
                  <a:moveTo>
                    <a:pt x="0" y="0"/>
                  </a:moveTo>
                  <a:lnTo>
                    <a:pt x="0" y="1254177"/>
                  </a:lnTo>
                  <a:lnTo>
                    <a:pt x="1693930" y="1254177"/>
                  </a:lnTo>
                  <a:lnTo>
                    <a:pt x="1693930" y="0"/>
                  </a:lnTo>
                  <a:lnTo>
                    <a:pt x="0" y="0"/>
                  </a:lnTo>
                  <a:close/>
                  <a:moveTo>
                    <a:pt x="1632970" y="1193217"/>
                  </a:moveTo>
                  <a:lnTo>
                    <a:pt x="59690" y="1193217"/>
                  </a:lnTo>
                  <a:lnTo>
                    <a:pt x="59690" y="59690"/>
                  </a:lnTo>
                  <a:lnTo>
                    <a:pt x="1632970" y="59690"/>
                  </a:lnTo>
                  <a:lnTo>
                    <a:pt x="1632970" y="1193217"/>
                  </a:lnTo>
                  <a:close/>
                </a:path>
              </a:pathLst>
            </a:custGeom>
            <a:solidFill>
              <a:srgbClr val="FBAB1C"/>
            </a:solidFill>
          </p:spPr>
          <p:txBody>
            <a:bodyPr/>
            <a:lstStyle/>
            <a:p>
              <a:endParaRPr lang="en-US"/>
            </a:p>
          </p:txBody>
        </p:sp>
      </p:grpSp>
      <p:grpSp>
        <p:nvGrpSpPr>
          <p:cNvPr id="4" name="Group 4"/>
          <p:cNvGrpSpPr/>
          <p:nvPr/>
        </p:nvGrpSpPr>
        <p:grpSpPr>
          <a:xfrm>
            <a:off x="6507628" y="3191544"/>
            <a:ext cx="5272745" cy="3903911"/>
            <a:chOff x="0" y="0"/>
            <a:chExt cx="1693930" cy="1254177"/>
          </a:xfrm>
        </p:grpSpPr>
        <p:sp>
          <p:nvSpPr>
            <p:cNvPr id="5" name="Freeform 5"/>
            <p:cNvSpPr/>
            <p:nvPr/>
          </p:nvSpPr>
          <p:spPr>
            <a:xfrm>
              <a:off x="0" y="0"/>
              <a:ext cx="1693930" cy="1254177"/>
            </a:xfrm>
            <a:custGeom>
              <a:avLst/>
              <a:gdLst/>
              <a:ahLst/>
              <a:cxnLst/>
              <a:rect l="l" t="t" r="r" b="b"/>
              <a:pathLst>
                <a:path w="1693930" h="1254177">
                  <a:moveTo>
                    <a:pt x="0" y="0"/>
                  </a:moveTo>
                  <a:lnTo>
                    <a:pt x="0" y="1254177"/>
                  </a:lnTo>
                  <a:lnTo>
                    <a:pt x="1693930" y="1254177"/>
                  </a:lnTo>
                  <a:lnTo>
                    <a:pt x="1693930" y="0"/>
                  </a:lnTo>
                  <a:lnTo>
                    <a:pt x="0" y="0"/>
                  </a:lnTo>
                  <a:close/>
                  <a:moveTo>
                    <a:pt x="1632970" y="1193217"/>
                  </a:moveTo>
                  <a:lnTo>
                    <a:pt x="59690" y="1193217"/>
                  </a:lnTo>
                  <a:lnTo>
                    <a:pt x="59690" y="59690"/>
                  </a:lnTo>
                  <a:lnTo>
                    <a:pt x="1632970" y="59690"/>
                  </a:lnTo>
                  <a:lnTo>
                    <a:pt x="1632970" y="1193217"/>
                  </a:lnTo>
                  <a:close/>
                </a:path>
              </a:pathLst>
            </a:custGeom>
            <a:solidFill>
              <a:srgbClr val="FBAB1C"/>
            </a:solidFill>
          </p:spPr>
          <p:txBody>
            <a:bodyPr/>
            <a:lstStyle/>
            <a:p>
              <a:endParaRPr lang="en-US"/>
            </a:p>
          </p:txBody>
        </p:sp>
      </p:grpSp>
      <p:grpSp>
        <p:nvGrpSpPr>
          <p:cNvPr id="6" name="Group 6"/>
          <p:cNvGrpSpPr/>
          <p:nvPr/>
        </p:nvGrpSpPr>
        <p:grpSpPr>
          <a:xfrm>
            <a:off x="12136324" y="3191544"/>
            <a:ext cx="5272745" cy="3903911"/>
            <a:chOff x="0" y="0"/>
            <a:chExt cx="1693930" cy="1254177"/>
          </a:xfrm>
        </p:grpSpPr>
        <p:sp>
          <p:nvSpPr>
            <p:cNvPr id="7" name="Freeform 7"/>
            <p:cNvSpPr/>
            <p:nvPr/>
          </p:nvSpPr>
          <p:spPr>
            <a:xfrm>
              <a:off x="0" y="0"/>
              <a:ext cx="1693930" cy="1254177"/>
            </a:xfrm>
            <a:custGeom>
              <a:avLst/>
              <a:gdLst/>
              <a:ahLst/>
              <a:cxnLst/>
              <a:rect l="l" t="t" r="r" b="b"/>
              <a:pathLst>
                <a:path w="1693930" h="1254177">
                  <a:moveTo>
                    <a:pt x="0" y="0"/>
                  </a:moveTo>
                  <a:lnTo>
                    <a:pt x="0" y="1254177"/>
                  </a:lnTo>
                  <a:lnTo>
                    <a:pt x="1693930" y="1254177"/>
                  </a:lnTo>
                  <a:lnTo>
                    <a:pt x="1693930" y="0"/>
                  </a:lnTo>
                  <a:lnTo>
                    <a:pt x="0" y="0"/>
                  </a:lnTo>
                  <a:close/>
                  <a:moveTo>
                    <a:pt x="1632970" y="1193217"/>
                  </a:moveTo>
                  <a:lnTo>
                    <a:pt x="59690" y="1193217"/>
                  </a:lnTo>
                  <a:lnTo>
                    <a:pt x="59690" y="59690"/>
                  </a:lnTo>
                  <a:lnTo>
                    <a:pt x="1632970" y="59690"/>
                  </a:lnTo>
                  <a:lnTo>
                    <a:pt x="1632970" y="1193217"/>
                  </a:lnTo>
                  <a:close/>
                </a:path>
              </a:pathLst>
            </a:custGeom>
            <a:solidFill>
              <a:srgbClr val="FBAB1C"/>
            </a:solidFill>
          </p:spPr>
          <p:txBody>
            <a:bodyPr/>
            <a:lstStyle/>
            <a:p>
              <a:endParaRPr lang="en-US"/>
            </a:p>
          </p:txBody>
        </p:sp>
      </p:grpSp>
      <p:sp>
        <p:nvSpPr>
          <p:cNvPr id="8" name="TextBox 8"/>
          <p:cNvSpPr txBox="1"/>
          <p:nvPr/>
        </p:nvSpPr>
        <p:spPr>
          <a:xfrm>
            <a:off x="1408468" y="4176712"/>
            <a:ext cx="4213670" cy="1809750"/>
          </a:xfrm>
          <a:prstGeom prst="rect">
            <a:avLst/>
          </a:prstGeom>
        </p:spPr>
        <p:txBody>
          <a:bodyPr lIns="0" tIns="0" rIns="0" bIns="0" rtlCol="0" anchor="t">
            <a:spAutoFit/>
          </a:bodyPr>
          <a:lstStyle/>
          <a:p>
            <a:pPr algn="ctr">
              <a:lnSpc>
                <a:spcPts val="4949"/>
              </a:lnSpc>
            </a:pPr>
            <a:r>
              <a:rPr lang="en-US" sz="3000" spc="240" dirty="0">
                <a:solidFill>
                  <a:srgbClr val="000000"/>
                </a:solidFill>
                <a:latin typeface="Open Sans Light"/>
              </a:rPr>
              <a:t>Available cash for Down Payment and Closing Costs </a:t>
            </a:r>
          </a:p>
        </p:txBody>
      </p:sp>
      <p:sp>
        <p:nvSpPr>
          <p:cNvPr id="9" name="TextBox 9"/>
          <p:cNvSpPr txBox="1"/>
          <p:nvPr/>
        </p:nvSpPr>
        <p:spPr>
          <a:xfrm>
            <a:off x="7037165" y="4486275"/>
            <a:ext cx="4213670" cy="1190625"/>
          </a:xfrm>
          <a:prstGeom prst="rect">
            <a:avLst/>
          </a:prstGeom>
        </p:spPr>
        <p:txBody>
          <a:bodyPr lIns="0" tIns="0" rIns="0" bIns="0" rtlCol="0" anchor="t">
            <a:spAutoFit/>
          </a:bodyPr>
          <a:lstStyle/>
          <a:p>
            <a:pPr>
              <a:lnSpc>
                <a:spcPts val="4949"/>
              </a:lnSpc>
            </a:pPr>
            <a:r>
              <a:rPr lang="en-US" sz="3000" spc="240" dirty="0">
                <a:solidFill>
                  <a:srgbClr val="000000"/>
                </a:solidFill>
                <a:latin typeface="Open Sans Light"/>
              </a:rPr>
              <a:t>Minimum of 3% must be buyers own funds</a:t>
            </a:r>
          </a:p>
        </p:txBody>
      </p:sp>
      <p:sp>
        <p:nvSpPr>
          <p:cNvPr id="10" name="TextBox 10"/>
          <p:cNvSpPr txBox="1"/>
          <p:nvPr/>
        </p:nvSpPr>
        <p:spPr>
          <a:xfrm>
            <a:off x="12665861" y="4486275"/>
            <a:ext cx="4213670" cy="1190625"/>
          </a:xfrm>
          <a:prstGeom prst="rect">
            <a:avLst/>
          </a:prstGeom>
        </p:spPr>
        <p:txBody>
          <a:bodyPr lIns="0" tIns="0" rIns="0" bIns="0" rtlCol="0" anchor="t">
            <a:spAutoFit/>
          </a:bodyPr>
          <a:lstStyle/>
          <a:p>
            <a:pPr algn="ctr">
              <a:lnSpc>
                <a:spcPts val="4949"/>
              </a:lnSpc>
            </a:pPr>
            <a:r>
              <a:rPr lang="en-US" sz="3000" spc="240" dirty="0">
                <a:solidFill>
                  <a:srgbClr val="000000"/>
                </a:solidFill>
                <a:latin typeface="Open Sans Light"/>
              </a:rPr>
              <a:t>2% can come from gift funds </a:t>
            </a:r>
          </a:p>
        </p:txBody>
      </p:sp>
      <p:grpSp>
        <p:nvGrpSpPr>
          <p:cNvPr id="11" name="Group 11"/>
          <p:cNvGrpSpPr/>
          <p:nvPr/>
        </p:nvGrpSpPr>
        <p:grpSpPr>
          <a:xfrm>
            <a:off x="-269501" y="296093"/>
            <a:ext cx="8865632" cy="2361295"/>
            <a:chOff x="0" y="0"/>
            <a:chExt cx="11820842" cy="3148393"/>
          </a:xfrm>
        </p:grpSpPr>
        <p:sp>
          <p:nvSpPr>
            <p:cNvPr id="12" name="AutoShape 12"/>
            <p:cNvSpPr/>
            <p:nvPr/>
          </p:nvSpPr>
          <p:spPr>
            <a:xfrm>
              <a:off x="0" y="0"/>
              <a:ext cx="11820842" cy="3148393"/>
            </a:xfrm>
            <a:prstGeom prst="rect">
              <a:avLst/>
            </a:prstGeom>
            <a:solidFill>
              <a:srgbClr val="FBAB1C"/>
            </a:solidFill>
          </p:spPr>
          <p:txBody>
            <a:bodyPr/>
            <a:lstStyle/>
            <a:p>
              <a:endParaRPr lang="en-US"/>
            </a:p>
          </p:txBody>
        </p:sp>
        <p:sp>
          <p:nvSpPr>
            <p:cNvPr id="13" name="TextBox 13"/>
            <p:cNvSpPr txBox="1"/>
            <p:nvPr/>
          </p:nvSpPr>
          <p:spPr>
            <a:xfrm>
              <a:off x="1842903" y="674348"/>
              <a:ext cx="9141841" cy="1809223"/>
            </a:xfrm>
            <a:prstGeom prst="rect">
              <a:avLst/>
            </a:prstGeom>
          </p:spPr>
          <p:txBody>
            <a:bodyPr lIns="0" tIns="0" rIns="0" bIns="0" rtlCol="0" anchor="t">
              <a:spAutoFit/>
            </a:bodyPr>
            <a:lstStyle/>
            <a:p>
              <a:pPr>
                <a:lnSpc>
                  <a:spcPts val="5347"/>
                </a:lnSpc>
              </a:pPr>
              <a:r>
                <a:rPr lang="en-US" sz="4531" spc="-45">
                  <a:solidFill>
                    <a:srgbClr val="1C2327"/>
                  </a:solidFill>
                  <a:latin typeface="Open Sans Light Bold"/>
                </a:rPr>
                <a:t> </a:t>
              </a:r>
              <a:r>
                <a:rPr lang="en-US" sz="4531" spc="-45">
                  <a:solidFill>
                    <a:srgbClr val="1C2327"/>
                  </a:solidFill>
                  <a:latin typeface="Open Sans Light"/>
                </a:rPr>
                <a:t>5% MINIMUM CASH REQUIREMENT </a:t>
              </a:r>
            </a:p>
          </p:txBody>
        </p:sp>
      </p:grpSp>
      <p:grpSp>
        <p:nvGrpSpPr>
          <p:cNvPr id="14" name="Group 14"/>
          <p:cNvGrpSpPr/>
          <p:nvPr/>
        </p:nvGrpSpPr>
        <p:grpSpPr>
          <a:xfrm>
            <a:off x="2189995" y="7608261"/>
            <a:ext cx="13908010" cy="964920"/>
            <a:chOff x="0" y="0"/>
            <a:chExt cx="18544013" cy="1286560"/>
          </a:xfrm>
        </p:grpSpPr>
        <p:sp>
          <p:nvSpPr>
            <p:cNvPr id="15" name="AutoShape 15"/>
            <p:cNvSpPr/>
            <p:nvPr/>
          </p:nvSpPr>
          <p:spPr>
            <a:xfrm>
              <a:off x="0" y="0"/>
              <a:ext cx="18544013" cy="1286560"/>
            </a:xfrm>
            <a:prstGeom prst="rect">
              <a:avLst/>
            </a:prstGeom>
            <a:solidFill>
              <a:srgbClr val="FBAB1C"/>
            </a:solidFill>
          </p:spPr>
          <p:txBody>
            <a:bodyPr/>
            <a:lstStyle/>
            <a:p>
              <a:endParaRPr lang="en-US"/>
            </a:p>
          </p:txBody>
        </p:sp>
        <p:sp>
          <p:nvSpPr>
            <p:cNvPr id="16" name="TextBox 16"/>
            <p:cNvSpPr txBox="1"/>
            <p:nvPr/>
          </p:nvSpPr>
          <p:spPr>
            <a:xfrm>
              <a:off x="1067664" y="168052"/>
              <a:ext cx="16408686" cy="1064139"/>
            </a:xfrm>
            <a:prstGeom prst="rect">
              <a:avLst/>
            </a:prstGeom>
          </p:spPr>
          <p:txBody>
            <a:bodyPr lIns="0" tIns="0" rIns="0" bIns="0" rtlCol="0" anchor="t">
              <a:spAutoFit/>
            </a:bodyPr>
            <a:lstStyle/>
            <a:p>
              <a:pPr algn="ctr">
                <a:lnSpc>
                  <a:spcPts val="3093"/>
                </a:lnSpc>
              </a:pPr>
              <a:r>
                <a:rPr lang="en-US" sz="3093" dirty="0">
                  <a:solidFill>
                    <a:srgbClr val="000000"/>
                  </a:solidFill>
                  <a:latin typeface="Open Sans Light"/>
                </a:rPr>
                <a:t>Pricing will vary but a minimum of </a:t>
              </a:r>
              <a:r>
                <a:rPr lang="en-US" sz="3093" dirty="0">
                  <a:solidFill>
                    <a:srgbClr val="000000"/>
                  </a:solidFill>
                  <a:latin typeface="Open Sans Light Bold"/>
                </a:rPr>
                <a:t>$12,500</a:t>
              </a:r>
              <a:r>
                <a:rPr lang="en-US" sz="3093" dirty="0">
                  <a:solidFill>
                    <a:srgbClr val="000000"/>
                  </a:solidFill>
                  <a:latin typeface="Open Sans Light"/>
                </a:rPr>
                <a:t> would be needed to qualify</a:t>
              </a:r>
            </a:p>
          </p:txBody>
        </p:sp>
      </p:grpSp>
      <p:grpSp>
        <p:nvGrpSpPr>
          <p:cNvPr id="17" name="Group 17"/>
          <p:cNvGrpSpPr/>
          <p:nvPr/>
        </p:nvGrpSpPr>
        <p:grpSpPr>
          <a:xfrm>
            <a:off x="11845636" y="9343967"/>
            <a:ext cx="6442364" cy="724824"/>
            <a:chOff x="0" y="0"/>
            <a:chExt cx="8589818" cy="966432"/>
          </a:xfrm>
        </p:grpSpPr>
        <p:sp>
          <p:nvSpPr>
            <p:cNvPr id="18" name="AutoShape 18"/>
            <p:cNvSpPr/>
            <p:nvPr/>
          </p:nvSpPr>
          <p:spPr>
            <a:xfrm>
              <a:off x="0" y="0"/>
              <a:ext cx="8589818" cy="966432"/>
            </a:xfrm>
            <a:prstGeom prst="rect">
              <a:avLst/>
            </a:prstGeom>
            <a:solidFill>
              <a:srgbClr val="EFB145"/>
            </a:solidFill>
          </p:spPr>
          <p:txBody>
            <a:bodyPr/>
            <a:lstStyle/>
            <a:p>
              <a:endParaRPr lang="en-US"/>
            </a:p>
          </p:txBody>
        </p:sp>
        <p:sp>
          <p:nvSpPr>
            <p:cNvPr id="19" name="TextBox 19"/>
            <p:cNvSpPr txBox="1"/>
            <p:nvPr/>
          </p:nvSpPr>
          <p:spPr>
            <a:xfrm>
              <a:off x="780472" y="295891"/>
              <a:ext cx="7365999" cy="352832"/>
            </a:xfrm>
            <a:prstGeom prst="rect">
              <a:avLst/>
            </a:prstGeom>
          </p:spPr>
          <p:txBody>
            <a:bodyPr lIns="0" tIns="0" rIns="0" bIns="0" rtlCol="0" anchor="t">
              <a:spAutoFit/>
            </a:bodyPr>
            <a:lstStyle/>
            <a:p>
              <a:pPr algn="r">
                <a:lnSpc>
                  <a:spcPts val="2240"/>
                </a:lnSpc>
              </a:pPr>
              <a:r>
                <a:rPr lang="en-US" sz="1600" spc="320" dirty="0">
                  <a:solidFill>
                    <a:srgbClr val="FFFFFF"/>
                  </a:solidFill>
                  <a:latin typeface="Open Sans Light Bold"/>
                </a:rPr>
                <a:t>BMR WORKSHOP | 2025 </a:t>
              </a: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2653025" y="4868703"/>
            <a:ext cx="1235393" cy="1235393"/>
            <a:chOff x="-2540" y="-2540"/>
            <a:chExt cx="6355080" cy="6355080"/>
          </a:xfrm>
        </p:grpSpPr>
        <p:sp>
          <p:nvSpPr>
            <p:cNvPr id="3" name="Freeform 3"/>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6C851"/>
            </a:solidFill>
          </p:spPr>
          <p:txBody>
            <a:bodyPr/>
            <a:lstStyle/>
            <a:p>
              <a:endParaRPr lang="en-US"/>
            </a:p>
          </p:txBody>
        </p:sp>
      </p:grpSp>
      <p:grpSp>
        <p:nvGrpSpPr>
          <p:cNvPr id="4" name="Group 4"/>
          <p:cNvGrpSpPr>
            <a:grpSpLocks noChangeAspect="1"/>
          </p:cNvGrpSpPr>
          <p:nvPr/>
        </p:nvGrpSpPr>
        <p:grpSpPr>
          <a:xfrm>
            <a:off x="10822696" y="4868703"/>
            <a:ext cx="1235393" cy="1235393"/>
            <a:chOff x="-2540" y="-2540"/>
            <a:chExt cx="6355080" cy="6355080"/>
          </a:xfrm>
        </p:grpSpPr>
        <p:sp>
          <p:nvSpPr>
            <p:cNvPr id="5" name="Freeform 5"/>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6C851"/>
            </a:solidFill>
          </p:spPr>
          <p:txBody>
            <a:bodyPr/>
            <a:lstStyle/>
            <a:p>
              <a:endParaRPr lang="en-US"/>
            </a:p>
          </p:txBody>
        </p:sp>
      </p:grpSp>
      <p:grpSp>
        <p:nvGrpSpPr>
          <p:cNvPr id="6" name="Group 6"/>
          <p:cNvGrpSpPr/>
          <p:nvPr/>
        </p:nvGrpSpPr>
        <p:grpSpPr>
          <a:xfrm>
            <a:off x="416935" y="437753"/>
            <a:ext cx="17454131" cy="1877854"/>
            <a:chOff x="0" y="0"/>
            <a:chExt cx="5904237" cy="1334890"/>
          </a:xfrm>
        </p:grpSpPr>
        <p:sp>
          <p:nvSpPr>
            <p:cNvPr id="7" name="Freeform 7"/>
            <p:cNvSpPr/>
            <p:nvPr/>
          </p:nvSpPr>
          <p:spPr>
            <a:xfrm>
              <a:off x="0" y="0"/>
              <a:ext cx="5904237" cy="1334890"/>
            </a:xfrm>
            <a:custGeom>
              <a:avLst/>
              <a:gdLst/>
              <a:ahLst/>
              <a:cxnLst/>
              <a:rect l="l" t="t" r="r" b="b"/>
              <a:pathLst>
                <a:path w="5904237" h="1334890">
                  <a:moveTo>
                    <a:pt x="0" y="0"/>
                  </a:moveTo>
                  <a:lnTo>
                    <a:pt x="5904237" y="0"/>
                  </a:lnTo>
                  <a:lnTo>
                    <a:pt x="5904237" y="1334890"/>
                  </a:lnTo>
                  <a:lnTo>
                    <a:pt x="0" y="1334890"/>
                  </a:lnTo>
                  <a:close/>
                </a:path>
              </a:pathLst>
            </a:custGeom>
            <a:solidFill>
              <a:srgbClr val="FBAB1C"/>
            </a:solidFill>
          </p:spPr>
          <p:txBody>
            <a:bodyPr/>
            <a:lstStyle/>
            <a:p>
              <a:endParaRPr lang="en-US"/>
            </a:p>
          </p:txBody>
        </p:sp>
      </p:grpSp>
      <p:sp>
        <p:nvSpPr>
          <p:cNvPr id="8" name="TextBox 8"/>
          <p:cNvSpPr txBox="1"/>
          <p:nvPr/>
        </p:nvSpPr>
        <p:spPr>
          <a:xfrm>
            <a:off x="4432243" y="4886563"/>
            <a:ext cx="4390705" cy="4084320"/>
          </a:xfrm>
          <a:prstGeom prst="rect">
            <a:avLst/>
          </a:prstGeom>
        </p:spPr>
        <p:txBody>
          <a:bodyPr lIns="0" tIns="0" rIns="0" bIns="0" rtlCol="0" anchor="t">
            <a:spAutoFit/>
          </a:bodyPr>
          <a:lstStyle/>
          <a:p>
            <a:pPr>
              <a:lnSpc>
                <a:spcPts val="3629"/>
              </a:lnSpc>
            </a:pPr>
            <a:r>
              <a:rPr lang="en-US" sz="2200" spc="175" dirty="0">
                <a:solidFill>
                  <a:srgbClr val="000000"/>
                </a:solidFill>
                <a:latin typeface="Open Sans Light"/>
              </a:rPr>
              <a:t>Applicant(s) shall be considered a first-time homebuyer if they have not owned any residential real estate for at least three years. This definition applies to property owned in foreign countries as well as in the United States.</a:t>
            </a:r>
          </a:p>
        </p:txBody>
      </p:sp>
      <p:sp>
        <p:nvSpPr>
          <p:cNvPr id="9" name="TextBox 9"/>
          <p:cNvSpPr txBox="1"/>
          <p:nvPr/>
        </p:nvSpPr>
        <p:spPr>
          <a:xfrm>
            <a:off x="3064112" y="5143500"/>
            <a:ext cx="413219" cy="685800"/>
          </a:xfrm>
          <a:prstGeom prst="rect">
            <a:avLst/>
          </a:prstGeom>
        </p:spPr>
        <p:txBody>
          <a:bodyPr lIns="0" tIns="0" rIns="0" bIns="0" rtlCol="0" anchor="t">
            <a:spAutoFit/>
          </a:bodyPr>
          <a:lstStyle/>
          <a:p>
            <a:pPr algn="ctr">
              <a:lnSpc>
                <a:spcPts val="5400"/>
              </a:lnSpc>
            </a:pPr>
            <a:r>
              <a:rPr lang="en-US" sz="4500" spc="225">
                <a:solidFill>
                  <a:srgbClr val="F6C851"/>
                </a:solidFill>
                <a:latin typeface="Open Sans Light"/>
              </a:rPr>
              <a:t>1</a:t>
            </a:r>
          </a:p>
        </p:txBody>
      </p:sp>
      <p:sp>
        <p:nvSpPr>
          <p:cNvPr id="10" name="TextBox 10"/>
          <p:cNvSpPr txBox="1"/>
          <p:nvPr/>
        </p:nvSpPr>
        <p:spPr>
          <a:xfrm>
            <a:off x="11221020" y="5143500"/>
            <a:ext cx="438745" cy="685800"/>
          </a:xfrm>
          <a:prstGeom prst="rect">
            <a:avLst/>
          </a:prstGeom>
        </p:spPr>
        <p:txBody>
          <a:bodyPr lIns="0" tIns="0" rIns="0" bIns="0" rtlCol="0" anchor="t">
            <a:spAutoFit/>
          </a:bodyPr>
          <a:lstStyle/>
          <a:p>
            <a:pPr algn="ctr">
              <a:lnSpc>
                <a:spcPts val="5400"/>
              </a:lnSpc>
            </a:pPr>
            <a:r>
              <a:rPr lang="en-US" sz="4500" spc="225">
                <a:solidFill>
                  <a:srgbClr val="F6C851"/>
                </a:solidFill>
                <a:latin typeface="Open Sans Light"/>
              </a:rPr>
              <a:t>2</a:t>
            </a:r>
          </a:p>
        </p:txBody>
      </p:sp>
      <p:sp>
        <p:nvSpPr>
          <p:cNvPr id="11" name="TextBox 11"/>
          <p:cNvSpPr txBox="1"/>
          <p:nvPr/>
        </p:nvSpPr>
        <p:spPr>
          <a:xfrm>
            <a:off x="12268286" y="4773453"/>
            <a:ext cx="4390705" cy="1798320"/>
          </a:xfrm>
          <a:prstGeom prst="rect">
            <a:avLst/>
          </a:prstGeom>
        </p:spPr>
        <p:txBody>
          <a:bodyPr lIns="0" tIns="0" rIns="0" bIns="0" rtlCol="0" anchor="t">
            <a:spAutoFit/>
          </a:bodyPr>
          <a:lstStyle/>
          <a:p>
            <a:pPr>
              <a:lnSpc>
                <a:spcPts val="3629"/>
              </a:lnSpc>
            </a:pPr>
            <a:r>
              <a:rPr lang="en-US" sz="2200" spc="175" dirty="0">
                <a:solidFill>
                  <a:srgbClr val="000000"/>
                </a:solidFill>
                <a:latin typeface="Open Sans Light"/>
              </a:rPr>
              <a:t>An exception will be made for people who were homeowners prior to a divorce or widowed.</a:t>
            </a:r>
          </a:p>
        </p:txBody>
      </p:sp>
      <p:sp>
        <p:nvSpPr>
          <p:cNvPr id="12" name="TextBox 12"/>
          <p:cNvSpPr txBox="1"/>
          <p:nvPr/>
        </p:nvSpPr>
        <p:spPr>
          <a:xfrm>
            <a:off x="3270721" y="634603"/>
            <a:ext cx="11746557" cy="1533525"/>
          </a:xfrm>
          <a:prstGeom prst="rect">
            <a:avLst/>
          </a:prstGeom>
        </p:spPr>
        <p:txBody>
          <a:bodyPr lIns="0" tIns="0" rIns="0" bIns="0" rtlCol="0" anchor="t">
            <a:spAutoFit/>
          </a:bodyPr>
          <a:lstStyle/>
          <a:p>
            <a:pPr algn="ctr">
              <a:lnSpc>
                <a:spcPts val="12599"/>
              </a:lnSpc>
            </a:pPr>
            <a:r>
              <a:rPr lang="en-US" sz="9000">
                <a:solidFill>
                  <a:srgbClr val="000000"/>
                </a:solidFill>
                <a:latin typeface="Open Sans Light"/>
              </a:rPr>
              <a:t>First-time Homebuyers</a:t>
            </a:r>
          </a:p>
        </p:txBody>
      </p:sp>
      <p:sp>
        <p:nvSpPr>
          <p:cNvPr id="13" name="TextBox 13"/>
          <p:cNvSpPr txBox="1"/>
          <p:nvPr/>
        </p:nvSpPr>
        <p:spPr>
          <a:xfrm>
            <a:off x="3270721" y="2442925"/>
            <a:ext cx="11746557" cy="1811020"/>
          </a:xfrm>
          <a:prstGeom prst="rect">
            <a:avLst/>
          </a:prstGeom>
        </p:spPr>
        <p:txBody>
          <a:bodyPr lIns="0" tIns="0" rIns="0" bIns="0" rtlCol="0" anchor="t">
            <a:spAutoFit/>
          </a:bodyPr>
          <a:lstStyle/>
          <a:p>
            <a:pPr algn="ctr">
              <a:lnSpc>
                <a:spcPts val="7280"/>
              </a:lnSpc>
            </a:pPr>
            <a:r>
              <a:rPr lang="en-US" sz="5200" dirty="0">
                <a:solidFill>
                  <a:srgbClr val="000000"/>
                </a:solidFill>
                <a:latin typeface="Open Sans Light"/>
              </a:rPr>
              <a:t>All applicants who will be on property title must be first-time homebuyers.*</a:t>
            </a:r>
          </a:p>
        </p:txBody>
      </p:sp>
      <p:grpSp>
        <p:nvGrpSpPr>
          <p:cNvPr id="14" name="Group 14"/>
          <p:cNvGrpSpPr/>
          <p:nvPr/>
        </p:nvGrpSpPr>
        <p:grpSpPr>
          <a:xfrm>
            <a:off x="11440392" y="9125758"/>
            <a:ext cx="6442364" cy="724824"/>
            <a:chOff x="0" y="0"/>
            <a:chExt cx="8589818" cy="966432"/>
          </a:xfrm>
        </p:grpSpPr>
        <p:sp>
          <p:nvSpPr>
            <p:cNvPr id="15" name="AutoShape 15"/>
            <p:cNvSpPr/>
            <p:nvPr/>
          </p:nvSpPr>
          <p:spPr>
            <a:xfrm>
              <a:off x="0" y="0"/>
              <a:ext cx="8589818" cy="966432"/>
            </a:xfrm>
            <a:prstGeom prst="rect">
              <a:avLst/>
            </a:prstGeom>
            <a:solidFill>
              <a:srgbClr val="EFB145"/>
            </a:solidFill>
          </p:spPr>
          <p:txBody>
            <a:bodyPr/>
            <a:lstStyle/>
            <a:p>
              <a:endParaRPr lang="en-US"/>
            </a:p>
          </p:txBody>
        </p:sp>
        <p:sp>
          <p:nvSpPr>
            <p:cNvPr id="16" name="TextBox 16"/>
            <p:cNvSpPr txBox="1"/>
            <p:nvPr/>
          </p:nvSpPr>
          <p:spPr>
            <a:xfrm>
              <a:off x="780472" y="295891"/>
              <a:ext cx="7365999" cy="352832"/>
            </a:xfrm>
            <a:prstGeom prst="rect">
              <a:avLst/>
            </a:prstGeom>
          </p:spPr>
          <p:txBody>
            <a:bodyPr lIns="0" tIns="0" rIns="0" bIns="0" rtlCol="0" anchor="t">
              <a:spAutoFit/>
            </a:bodyPr>
            <a:lstStyle/>
            <a:p>
              <a:pPr algn="r">
                <a:lnSpc>
                  <a:spcPts val="2240"/>
                </a:lnSpc>
              </a:pPr>
              <a:r>
                <a:rPr lang="en-US" sz="1600" spc="320" dirty="0">
                  <a:solidFill>
                    <a:srgbClr val="FFFFFF"/>
                  </a:solidFill>
                  <a:latin typeface="Open Sans Light Bold"/>
                </a:rPr>
                <a:t>BMR WORKSHOP | 2025 </a:t>
              </a: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35082" y="145473"/>
            <a:ext cx="18017836" cy="9996055"/>
          </a:xfrm>
          <a:prstGeom prst="rect">
            <a:avLst/>
          </a:prstGeom>
          <a:solidFill>
            <a:srgbClr val="EFB145"/>
          </a:solidFill>
        </p:spPr>
        <p:txBody>
          <a:bodyPr/>
          <a:lstStyle/>
          <a:p>
            <a:endParaRPr lang="en-US"/>
          </a:p>
        </p:txBody>
      </p:sp>
      <p:sp>
        <p:nvSpPr>
          <p:cNvPr id="3" name="AutoShape 3"/>
          <p:cNvSpPr/>
          <p:nvPr/>
        </p:nvSpPr>
        <p:spPr>
          <a:xfrm>
            <a:off x="0" y="3244022"/>
            <a:ext cx="18288000" cy="3798956"/>
          </a:xfrm>
          <a:prstGeom prst="rect">
            <a:avLst/>
          </a:prstGeom>
          <a:solidFill>
            <a:srgbClr val="FFFFFF"/>
          </a:solidFill>
        </p:spPr>
        <p:txBody>
          <a:bodyPr/>
          <a:lstStyle/>
          <a:p>
            <a:endParaRPr lang="en-US"/>
          </a:p>
        </p:txBody>
      </p:sp>
      <p:pic>
        <p:nvPicPr>
          <p:cNvPr id="4" name="Picture 4"/>
          <p:cNvPicPr>
            <a:picLocks noChangeAspect="1"/>
          </p:cNvPicPr>
          <p:nvPr/>
        </p:nvPicPr>
        <p:blipFill>
          <a:blip r:embed="rId2"/>
          <a:srcRect/>
          <a:stretch>
            <a:fillRect/>
          </a:stretch>
        </p:blipFill>
        <p:spPr>
          <a:xfrm>
            <a:off x="331414" y="7712888"/>
            <a:ext cx="4082554" cy="2219889"/>
          </a:xfrm>
          <a:prstGeom prst="rect">
            <a:avLst/>
          </a:prstGeom>
        </p:spPr>
      </p:pic>
      <p:pic>
        <p:nvPicPr>
          <p:cNvPr id="5" name="Picture 5"/>
          <p:cNvPicPr>
            <a:picLocks noChangeAspect="1"/>
          </p:cNvPicPr>
          <p:nvPr/>
        </p:nvPicPr>
        <p:blipFill>
          <a:blip r:embed="rId3"/>
          <a:srcRect/>
          <a:stretch>
            <a:fillRect/>
          </a:stretch>
        </p:blipFill>
        <p:spPr>
          <a:xfrm>
            <a:off x="15646107" y="7720428"/>
            <a:ext cx="2165609" cy="2212349"/>
          </a:xfrm>
          <a:prstGeom prst="rect">
            <a:avLst/>
          </a:prstGeom>
        </p:spPr>
      </p:pic>
      <p:sp>
        <p:nvSpPr>
          <p:cNvPr id="6" name="TextBox 6"/>
          <p:cNvSpPr txBox="1"/>
          <p:nvPr/>
        </p:nvSpPr>
        <p:spPr>
          <a:xfrm>
            <a:off x="2037617" y="5010150"/>
            <a:ext cx="14212766" cy="760849"/>
          </a:xfrm>
          <a:prstGeom prst="rect">
            <a:avLst/>
          </a:prstGeom>
        </p:spPr>
        <p:txBody>
          <a:bodyPr lIns="0" tIns="0" rIns="0" bIns="0" rtlCol="0" anchor="t">
            <a:spAutoFit/>
          </a:bodyPr>
          <a:lstStyle/>
          <a:p>
            <a:pPr algn="ctr">
              <a:lnSpc>
                <a:spcPts val="6280"/>
              </a:lnSpc>
            </a:pPr>
            <a:r>
              <a:rPr lang="en-US" sz="4831" dirty="0">
                <a:solidFill>
                  <a:srgbClr val="2C5484"/>
                </a:solidFill>
                <a:latin typeface="Gabriel Sans Thin Bold"/>
              </a:rPr>
              <a:t>PRIORITY POINTS &amp; LOTTERY PROCESS </a:t>
            </a:r>
          </a:p>
        </p:txBody>
      </p:sp>
      <p:sp>
        <p:nvSpPr>
          <p:cNvPr id="7" name="TextBox 7"/>
          <p:cNvSpPr txBox="1"/>
          <p:nvPr/>
        </p:nvSpPr>
        <p:spPr>
          <a:xfrm>
            <a:off x="4413968" y="4384147"/>
            <a:ext cx="9460065" cy="394742"/>
          </a:xfrm>
          <a:prstGeom prst="rect">
            <a:avLst/>
          </a:prstGeom>
        </p:spPr>
        <p:txBody>
          <a:bodyPr lIns="0" tIns="0" rIns="0" bIns="0" rtlCol="0" anchor="t">
            <a:spAutoFit/>
          </a:bodyPr>
          <a:lstStyle/>
          <a:p>
            <a:pPr algn="ctr">
              <a:lnSpc>
                <a:spcPts val="2917"/>
              </a:lnSpc>
            </a:pPr>
            <a:r>
              <a:rPr lang="en-US" sz="2083" spc="416">
                <a:solidFill>
                  <a:srgbClr val="2C5484"/>
                </a:solidFill>
                <a:latin typeface="Gabriel Sans Condensed Thin Bold"/>
              </a:rPr>
              <a:t>CITY OF CUPERTINO BELOW MARKET RATE PROGRAM</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41048" y="1012303"/>
            <a:ext cx="5446578" cy="2897849"/>
            <a:chOff x="0" y="0"/>
            <a:chExt cx="7262103" cy="3863799"/>
          </a:xfrm>
        </p:grpSpPr>
        <p:sp>
          <p:nvSpPr>
            <p:cNvPr id="3" name="AutoShape 3"/>
            <p:cNvSpPr/>
            <p:nvPr/>
          </p:nvSpPr>
          <p:spPr>
            <a:xfrm>
              <a:off x="0" y="0"/>
              <a:ext cx="7262103" cy="3863799"/>
            </a:xfrm>
            <a:prstGeom prst="rect">
              <a:avLst/>
            </a:prstGeom>
            <a:solidFill>
              <a:srgbClr val="FBAB1C"/>
            </a:solidFill>
          </p:spPr>
          <p:txBody>
            <a:bodyPr/>
            <a:lstStyle/>
            <a:p>
              <a:endParaRPr lang="en-US"/>
            </a:p>
          </p:txBody>
        </p:sp>
        <p:sp>
          <p:nvSpPr>
            <p:cNvPr id="4" name="TextBox 4"/>
            <p:cNvSpPr txBox="1"/>
            <p:nvPr/>
          </p:nvSpPr>
          <p:spPr>
            <a:xfrm>
              <a:off x="669094" y="499974"/>
              <a:ext cx="5923916" cy="2854325"/>
            </a:xfrm>
            <a:prstGeom prst="rect">
              <a:avLst/>
            </a:prstGeom>
          </p:spPr>
          <p:txBody>
            <a:bodyPr lIns="0" tIns="0" rIns="0" bIns="0" rtlCol="0" anchor="t">
              <a:spAutoFit/>
            </a:bodyPr>
            <a:lstStyle/>
            <a:p>
              <a:pPr>
                <a:lnSpc>
                  <a:spcPts val="8400"/>
                </a:lnSpc>
              </a:pPr>
              <a:r>
                <a:rPr lang="en-US" sz="7000">
                  <a:solidFill>
                    <a:srgbClr val="1C2327"/>
                  </a:solidFill>
                  <a:latin typeface="Open Sans Light"/>
                </a:rPr>
                <a:t>PRIORITY POINTS</a:t>
              </a:r>
            </a:p>
          </p:txBody>
        </p:sp>
      </p:grpSp>
      <p:sp>
        <p:nvSpPr>
          <p:cNvPr id="5" name="AutoShape 5"/>
          <p:cNvSpPr/>
          <p:nvPr/>
        </p:nvSpPr>
        <p:spPr>
          <a:xfrm>
            <a:off x="-274470" y="5080628"/>
            <a:ext cx="18836940" cy="86104"/>
          </a:xfrm>
          <a:prstGeom prst="rect">
            <a:avLst/>
          </a:prstGeom>
          <a:solidFill>
            <a:srgbClr val="000000"/>
          </a:solidFill>
        </p:spPr>
        <p:txBody>
          <a:bodyPr/>
          <a:lstStyle/>
          <a:p>
            <a:endParaRPr lang="en-US"/>
          </a:p>
        </p:txBody>
      </p:sp>
      <p:grpSp>
        <p:nvGrpSpPr>
          <p:cNvPr id="6" name="Group 6"/>
          <p:cNvGrpSpPr/>
          <p:nvPr/>
        </p:nvGrpSpPr>
        <p:grpSpPr>
          <a:xfrm rot="2700000">
            <a:off x="3003100" y="4934716"/>
            <a:ext cx="377928" cy="377928"/>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BAB1C"/>
            </a:solidFill>
          </p:spPr>
          <p:txBody>
            <a:bodyPr/>
            <a:lstStyle/>
            <a:p>
              <a:endParaRPr lang="en-US"/>
            </a:p>
          </p:txBody>
        </p:sp>
      </p:grpSp>
      <p:grpSp>
        <p:nvGrpSpPr>
          <p:cNvPr id="8" name="Group 8"/>
          <p:cNvGrpSpPr/>
          <p:nvPr/>
        </p:nvGrpSpPr>
        <p:grpSpPr>
          <a:xfrm rot="2700000">
            <a:off x="14906972" y="4934716"/>
            <a:ext cx="377928" cy="377928"/>
            <a:chOff x="0" y="0"/>
            <a:chExt cx="1913890" cy="1913890"/>
          </a:xfrm>
        </p:grpSpPr>
        <p:sp>
          <p:nvSpPr>
            <p:cNvPr id="9" name="Freeform 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BAB1C"/>
            </a:solidFill>
          </p:spPr>
          <p:txBody>
            <a:bodyPr/>
            <a:lstStyle/>
            <a:p>
              <a:endParaRPr lang="en-US"/>
            </a:p>
          </p:txBody>
        </p:sp>
      </p:grpSp>
      <p:grpSp>
        <p:nvGrpSpPr>
          <p:cNvPr id="10" name="Group 10"/>
          <p:cNvGrpSpPr/>
          <p:nvPr/>
        </p:nvGrpSpPr>
        <p:grpSpPr>
          <a:xfrm rot="2700000">
            <a:off x="10939015" y="4934716"/>
            <a:ext cx="377928" cy="377928"/>
            <a:chOff x="0" y="0"/>
            <a:chExt cx="1913890" cy="1913890"/>
          </a:xfrm>
        </p:grpSpPr>
        <p:sp>
          <p:nvSpPr>
            <p:cNvPr id="11" name="Freeform 11"/>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BAB1C"/>
            </a:solidFill>
          </p:spPr>
          <p:txBody>
            <a:bodyPr/>
            <a:lstStyle/>
            <a:p>
              <a:endParaRPr lang="en-US"/>
            </a:p>
          </p:txBody>
        </p:sp>
      </p:grpSp>
      <p:grpSp>
        <p:nvGrpSpPr>
          <p:cNvPr id="12" name="Group 12"/>
          <p:cNvGrpSpPr/>
          <p:nvPr/>
        </p:nvGrpSpPr>
        <p:grpSpPr>
          <a:xfrm rot="2700000">
            <a:off x="6971058" y="4934716"/>
            <a:ext cx="377928" cy="377928"/>
            <a:chOff x="0" y="0"/>
            <a:chExt cx="1913890" cy="1913890"/>
          </a:xfrm>
        </p:grpSpPr>
        <p:sp>
          <p:nvSpPr>
            <p:cNvPr id="13" name="Freeform 1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BAB1C"/>
            </a:solidFill>
          </p:spPr>
          <p:txBody>
            <a:bodyPr/>
            <a:lstStyle/>
            <a:p>
              <a:endParaRPr lang="en-US"/>
            </a:p>
          </p:txBody>
        </p:sp>
      </p:grpSp>
      <p:grpSp>
        <p:nvGrpSpPr>
          <p:cNvPr id="14" name="Group 14"/>
          <p:cNvGrpSpPr/>
          <p:nvPr/>
        </p:nvGrpSpPr>
        <p:grpSpPr>
          <a:xfrm>
            <a:off x="1415176" y="5828224"/>
            <a:ext cx="3553777" cy="1242886"/>
            <a:chOff x="0" y="0"/>
            <a:chExt cx="4738370" cy="1657182"/>
          </a:xfrm>
        </p:grpSpPr>
        <p:sp>
          <p:nvSpPr>
            <p:cNvPr id="15" name="TextBox 15"/>
            <p:cNvSpPr txBox="1"/>
            <p:nvPr/>
          </p:nvSpPr>
          <p:spPr>
            <a:xfrm>
              <a:off x="0" y="-66675"/>
              <a:ext cx="4738370" cy="696658"/>
            </a:xfrm>
            <a:prstGeom prst="rect">
              <a:avLst/>
            </a:prstGeom>
          </p:spPr>
          <p:txBody>
            <a:bodyPr lIns="0" tIns="0" rIns="0" bIns="0" rtlCol="0" anchor="t">
              <a:spAutoFit/>
            </a:bodyPr>
            <a:lstStyle/>
            <a:p>
              <a:pPr algn="ctr">
                <a:lnSpc>
                  <a:spcPts val="4407"/>
                </a:lnSpc>
              </a:pPr>
              <a:r>
                <a:rPr lang="en-US" sz="3148" spc="503">
                  <a:solidFill>
                    <a:srgbClr val="EFB145"/>
                  </a:solidFill>
                  <a:latin typeface="Open Sans Light"/>
                </a:rPr>
                <a:t>1 POINT</a:t>
              </a:r>
            </a:p>
          </p:txBody>
        </p:sp>
        <p:sp>
          <p:nvSpPr>
            <p:cNvPr id="16" name="TextBox 16"/>
            <p:cNvSpPr txBox="1"/>
            <p:nvPr/>
          </p:nvSpPr>
          <p:spPr>
            <a:xfrm>
              <a:off x="0" y="989797"/>
              <a:ext cx="4738370" cy="667385"/>
            </a:xfrm>
            <a:prstGeom prst="rect">
              <a:avLst/>
            </a:prstGeom>
          </p:spPr>
          <p:txBody>
            <a:bodyPr lIns="0" tIns="0" rIns="0" bIns="0" rtlCol="0" anchor="t">
              <a:spAutoFit/>
            </a:bodyPr>
            <a:lstStyle/>
            <a:p>
              <a:pPr algn="ctr">
                <a:lnSpc>
                  <a:spcPts val="4455"/>
                </a:lnSpc>
              </a:pPr>
              <a:r>
                <a:rPr lang="en-US" sz="2700" spc="216">
                  <a:solidFill>
                    <a:srgbClr val="000000"/>
                  </a:solidFill>
                  <a:latin typeface="Open Sans Light"/>
                </a:rPr>
                <a:t>Cupertino Resident</a:t>
              </a:r>
            </a:p>
          </p:txBody>
        </p:sp>
      </p:grpSp>
      <p:grpSp>
        <p:nvGrpSpPr>
          <p:cNvPr id="17" name="Group 17"/>
          <p:cNvGrpSpPr/>
          <p:nvPr/>
        </p:nvGrpSpPr>
        <p:grpSpPr>
          <a:xfrm>
            <a:off x="5383133" y="5828224"/>
            <a:ext cx="3553777" cy="1804861"/>
            <a:chOff x="0" y="0"/>
            <a:chExt cx="4738370" cy="2406482"/>
          </a:xfrm>
        </p:grpSpPr>
        <p:sp>
          <p:nvSpPr>
            <p:cNvPr id="18" name="TextBox 18"/>
            <p:cNvSpPr txBox="1"/>
            <p:nvPr/>
          </p:nvSpPr>
          <p:spPr>
            <a:xfrm>
              <a:off x="0" y="-66675"/>
              <a:ext cx="4738370" cy="696658"/>
            </a:xfrm>
            <a:prstGeom prst="rect">
              <a:avLst/>
            </a:prstGeom>
          </p:spPr>
          <p:txBody>
            <a:bodyPr lIns="0" tIns="0" rIns="0" bIns="0" rtlCol="0" anchor="t">
              <a:spAutoFit/>
            </a:bodyPr>
            <a:lstStyle/>
            <a:p>
              <a:pPr algn="ctr">
                <a:lnSpc>
                  <a:spcPts val="4407"/>
                </a:lnSpc>
              </a:pPr>
              <a:r>
                <a:rPr lang="en-US" sz="3148" spc="503">
                  <a:solidFill>
                    <a:srgbClr val="EFB145"/>
                  </a:solidFill>
                  <a:latin typeface="Open Sans Light"/>
                </a:rPr>
                <a:t>2 POINTS</a:t>
              </a:r>
            </a:p>
          </p:txBody>
        </p:sp>
        <p:sp>
          <p:nvSpPr>
            <p:cNvPr id="19" name="TextBox 19"/>
            <p:cNvSpPr txBox="1"/>
            <p:nvPr/>
          </p:nvSpPr>
          <p:spPr>
            <a:xfrm>
              <a:off x="0" y="989797"/>
              <a:ext cx="4738370" cy="1416685"/>
            </a:xfrm>
            <a:prstGeom prst="rect">
              <a:avLst/>
            </a:prstGeom>
          </p:spPr>
          <p:txBody>
            <a:bodyPr lIns="0" tIns="0" rIns="0" bIns="0" rtlCol="0" anchor="t">
              <a:spAutoFit/>
            </a:bodyPr>
            <a:lstStyle/>
            <a:p>
              <a:pPr algn="ctr">
                <a:lnSpc>
                  <a:spcPts val="4455"/>
                </a:lnSpc>
              </a:pPr>
              <a:r>
                <a:rPr lang="en-US" sz="2700" spc="216">
                  <a:solidFill>
                    <a:srgbClr val="000000"/>
                  </a:solidFill>
                  <a:latin typeface="Open Sans Light"/>
                </a:rPr>
                <a:t>Working in Cupertino</a:t>
              </a:r>
            </a:p>
          </p:txBody>
        </p:sp>
      </p:grpSp>
      <p:grpSp>
        <p:nvGrpSpPr>
          <p:cNvPr id="20" name="Group 20"/>
          <p:cNvGrpSpPr/>
          <p:nvPr/>
        </p:nvGrpSpPr>
        <p:grpSpPr>
          <a:xfrm>
            <a:off x="9351090" y="5828224"/>
            <a:ext cx="3553777" cy="2366836"/>
            <a:chOff x="0" y="0"/>
            <a:chExt cx="4738370" cy="3155782"/>
          </a:xfrm>
        </p:grpSpPr>
        <p:sp>
          <p:nvSpPr>
            <p:cNvPr id="21" name="TextBox 21"/>
            <p:cNvSpPr txBox="1"/>
            <p:nvPr/>
          </p:nvSpPr>
          <p:spPr>
            <a:xfrm>
              <a:off x="0" y="-66675"/>
              <a:ext cx="4738370" cy="696658"/>
            </a:xfrm>
            <a:prstGeom prst="rect">
              <a:avLst/>
            </a:prstGeom>
          </p:spPr>
          <p:txBody>
            <a:bodyPr lIns="0" tIns="0" rIns="0" bIns="0" rtlCol="0" anchor="t">
              <a:spAutoFit/>
            </a:bodyPr>
            <a:lstStyle/>
            <a:p>
              <a:pPr algn="ctr">
                <a:lnSpc>
                  <a:spcPts val="4407"/>
                </a:lnSpc>
              </a:pPr>
              <a:r>
                <a:rPr lang="en-US" sz="3148" spc="503">
                  <a:solidFill>
                    <a:srgbClr val="FBAB1C"/>
                  </a:solidFill>
                  <a:latin typeface="Open Sans Light"/>
                </a:rPr>
                <a:t>1 POINT</a:t>
              </a:r>
            </a:p>
          </p:txBody>
        </p:sp>
        <p:sp>
          <p:nvSpPr>
            <p:cNvPr id="22" name="TextBox 22"/>
            <p:cNvSpPr txBox="1"/>
            <p:nvPr/>
          </p:nvSpPr>
          <p:spPr>
            <a:xfrm>
              <a:off x="0" y="989797"/>
              <a:ext cx="4738370" cy="2165985"/>
            </a:xfrm>
            <a:prstGeom prst="rect">
              <a:avLst/>
            </a:prstGeom>
          </p:spPr>
          <p:txBody>
            <a:bodyPr lIns="0" tIns="0" rIns="0" bIns="0" rtlCol="0" anchor="t">
              <a:spAutoFit/>
            </a:bodyPr>
            <a:lstStyle/>
            <a:p>
              <a:pPr algn="ctr">
                <a:lnSpc>
                  <a:spcPts val="4455"/>
                </a:lnSpc>
              </a:pPr>
              <a:r>
                <a:rPr lang="en-US" sz="2700" spc="216">
                  <a:solidFill>
                    <a:srgbClr val="000000"/>
                  </a:solidFill>
                  <a:latin typeface="Open Sans Light"/>
                </a:rPr>
                <a:t>Public Employee Working in Cupertino*</a:t>
              </a:r>
            </a:p>
          </p:txBody>
        </p:sp>
      </p:grpSp>
      <p:grpSp>
        <p:nvGrpSpPr>
          <p:cNvPr id="23" name="Group 23"/>
          <p:cNvGrpSpPr/>
          <p:nvPr/>
        </p:nvGrpSpPr>
        <p:grpSpPr>
          <a:xfrm>
            <a:off x="13319047" y="5828224"/>
            <a:ext cx="3553777" cy="1804861"/>
            <a:chOff x="0" y="0"/>
            <a:chExt cx="4738370" cy="2406482"/>
          </a:xfrm>
          <a:solidFill>
            <a:schemeClr val="accent1">
              <a:lumMod val="20000"/>
              <a:lumOff val="80000"/>
            </a:schemeClr>
          </a:solidFill>
        </p:grpSpPr>
        <p:sp>
          <p:nvSpPr>
            <p:cNvPr id="24" name="TextBox 24"/>
            <p:cNvSpPr txBox="1"/>
            <p:nvPr/>
          </p:nvSpPr>
          <p:spPr>
            <a:xfrm>
              <a:off x="0" y="-66675"/>
              <a:ext cx="4738370" cy="696658"/>
            </a:xfrm>
            <a:prstGeom prst="rect">
              <a:avLst/>
            </a:prstGeom>
            <a:grpFill/>
          </p:spPr>
          <p:txBody>
            <a:bodyPr lIns="0" tIns="0" rIns="0" bIns="0" rtlCol="0" anchor="t">
              <a:spAutoFit/>
            </a:bodyPr>
            <a:lstStyle/>
            <a:p>
              <a:pPr algn="ctr">
                <a:lnSpc>
                  <a:spcPts val="4407"/>
                </a:lnSpc>
              </a:pPr>
              <a:r>
                <a:rPr lang="en-US" sz="3148" spc="503" dirty="0">
                  <a:solidFill>
                    <a:srgbClr val="FBAB1C"/>
                  </a:solidFill>
                  <a:latin typeface="Open Sans Light"/>
                </a:rPr>
                <a:t>4 POINTS</a:t>
              </a:r>
            </a:p>
          </p:txBody>
        </p:sp>
        <p:sp>
          <p:nvSpPr>
            <p:cNvPr id="25" name="TextBox 25"/>
            <p:cNvSpPr txBox="1"/>
            <p:nvPr/>
          </p:nvSpPr>
          <p:spPr>
            <a:xfrm>
              <a:off x="0" y="989797"/>
              <a:ext cx="4738370" cy="1416685"/>
            </a:xfrm>
            <a:prstGeom prst="rect">
              <a:avLst/>
            </a:prstGeom>
            <a:grpFill/>
          </p:spPr>
          <p:txBody>
            <a:bodyPr lIns="0" tIns="0" rIns="0" bIns="0" rtlCol="0" anchor="t">
              <a:spAutoFit/>
            </a:bodyPr>
            <a:lstStyle/>
            <a:p>
              <a:pPr algn="ctr">
                <a:lnSpc>
                  <a:spcPts val="4455"/>
                </a:lnSpc>
              </a:pPr>
              <a:r>
                <a:rPr lang="en-US" sz="2700" spc="216">
                  <a:solidFill>
                    <a:srgbClr val="000000"/>
                  </a:solidFill>
                  <a:latin typeface="Open Sans Light"/>
                </a:rPr>
                <a:t>Maximum (Highest Priority)</a:t>
              </a:r>
            </a:p>
          </p:txBody>
        </p:sp>
      </p:grpSp>
      <p:sp>
        <p:nvSpPr>
          <p:cNvPr id="26" name="TextBox 26"/>
          <p:cNvSpPr txBox="1"/>
          <p:nvPr/>
        </p:nvSpPr>
        <p:spPr>
          <a:xfrm>
            <a:off x="7477505" y="1432528"/>
            <a:ext cx="8255798" cy="2057400"/>
          </a:xfrm>
          <a:prstGeom prst="rect">
            <a:avLst/>
          </a:prstGeom>
        </p:spPr>
        <p:txBody>
          <a:bodyPr lIns="0" tIns="0" rIns="0" bIns="0" rtlCol="0" anchor="t">
            <a:spAutoFit/>
          </a:bodyPr>
          <a:lstStyle/>
          <a:p>
            <a:pPr>
              <a:lnSpc>
                <a:spcPts val="5400"/>
              </a:lnSpc>
            </a:pPr>
            <a:r>
              <a:rPr lang="en-US" sz="4500" spc="225">
                <a:solidFill>
                  <a:srgbClr val="FBAB1C"/>
                </a:solidFill>
                <a:latin typeface="Open Sans Light"/>
              </a:rPr>
              <a:t>APPLICANTS ARE DIVIDED INTO CATEGORIES BASED ON THEIR PRIORITY POINTS:</a:t>
            </a:r>
          </a:p>
        </p:txBody>
      </p:sp>
      <p:grpSp>
        <p:nvGrpSpPr>
          <p:cNvPr id="27" name="Group 27"/>
          <p:cNvGrpSpPr/>
          <p:nvPr/>
        </p:nvGrpSpPr>
        <p:grpSpPr>
          <a:xfrm>
            <a:off x="11845636" y="9343967"/>
            <a:ext cx="6442364" cy="724824"/>
            <a:chOff x="0" y="0"/>
            <a:chExt cx="8589818" cy="966432"/>
          </a:xfrm>
        </p:grpSpPr>
        <p:sp>
          <p:nvSpPr>
            <p:cNvPr id="28" name="AutoShape 28"/>
            <p:cNvSpPr/>
            <p:nvPr/>
          </p:nvSpPr>
          <p:spPr>
            <a:xfrm>
              <a:off x="0" y="0"/>
              <a:ext cx="8589818" cy="966432"/>
            </a:xfrm>
            <a:prstGeom prst="rect">
              <a:avLst/>
            </a:prstGeom>
            <a:solidFill>
              <a:srgbClr val="EFB145"/>
            </a:solidFill>
          </p:spPr>
          <p:txBody>
            <a:bodyPr/>
            <a:lstStyle/>
            <a:p>
              <a:endParaRPr lang="en-US"/>
            </a:p>
          </p:txBody>
        </p:sp>
        <p:sp>
          <p:nvSpPr>
            <p:cNvPr id="29" name="TextBox 29"/>
            <p:cNvSpPr txBox="1"/>
            <p:nvPr/>
          </p:nvSpPr>
          <p:spPr>
            <a:xfrm>
              <a:off x="780472" y="295891"/>
              <a:ext cx="7365999" cy="352832"/>
            </a:xfrm>
            <a:prstGeom prst="rect">
              <a:avLst/>
            </a:prstGeom>
          </p:spPr>
          <p:txBody>
            <a:bodyPr lIns="0" tIns="0" rIns="0" bIns="0" rtlCol="0" anchor="t">
              <a:spAutoFit/>
            </a:bodyPr>
            <a:lstStyle/>
            <a:p>
              <a:pPr algn="r">
                <a:lnSpc>
                  <a:spcPts val="2240"/>
                </a:lnSpc>
              </a:pPr>
              <a:r>
                <a:rPr lang="en-US" sz="1600" spc="320" dirty="0">
                  <a:solidFill>
                    <a:srgbClr val="FFFFFF"/>
                  </a:solidFill>
                  <a:latin typeface="Open Sans Light Bold"/>
                </a:rPr>
                <a:t>BMR WORKSHOP | 2025 </a:t>
              </a:r>
            </a:p>
          </p:txBody>
        </p:sp>
      </p:grpSp>
      <p:sp>
        <p:nvSpPr>
          <p:cNvPr id="30" name="TextBox 30"/>
          <p:cNvSpPr txBox="1"/>
          <p:nvPr/>
        </p:nvSpPr>
        <p:spPr>
          <a:xfrm>
            <a:off x="63044" y="8679101"/>
            <a:ext cx="9811818" cy="860425"/>
          </a:xfrm>
          <a:prstGeom prst="rect">
            <a:avLst/>
          </a:prstGeom>
        </p:spPr>
        <p:txBody>
          <a:bodyPr lIns="0" tIns="0" rIns="0" bIns="0" rtlCol="0" anchor="t">
            <a:spAutoFit/>
          </a:bodyPr>
          <a:lstStyle/>
          <a:p>
            <a:pPr algn="ctr">
              <a:lnSpc>
                <a:spcPts val="3499"/>
              </a:lnSpc>
            </a:pPr>
            <a:r>
              <a:rPr lang="en-US" sz="2499" dirty="0">
                <a:solidFill>
                  <a:srgbClr val="000000"/>
                </a:solidFill>
                <a:latin typeface="Open Sans Light"/>
              </a:rPr>
              <a:t>*Public employees MUST work in Cupertino. This includes school district employees, City employees, police, fire, post office, etc. </a:t>
            </a:r>
          </a:p>
        </p:txBody>
      </p:sp>
      <p:sp>
        <p:nvSpPr>
          <p:cNvPr id="31" name="TextBox 30">
            <a:extLst>
              <a:ext uri="{FF2B5EF4-FFF2-40B4-BE49-F238E27FC236}">
                <a16:creationId xmlns:a16="http://schemas.microsoft.com/office/drawing/2014/main" id="{CF32C3FD-B11D-433E-B6F3-5152FD3CACC3}"/>
              </a:ext>
            </a:extLst>
          </p:cNvPr>
          <p:cNvSpPr txBox="1"/>
          <p:nvPr/>
        </p:nvSpPr>
        <p:spPr>
          <a:xfrm>
            <a:off x="12725400" y="6570571"/>
            <a:ext cx="457200" cy="707886"/>
          </a:xfrm>
          <a:prstGeom prst="rect">
            <a:avLst/>
          </a:prstGeom>
          <a:noFill/>
        </p:spPr>
        <p:txBody>
          <a:bodyPr wrap="square" rtlCol="0">
            <a:spAutoFit/>
          </a:bodyPr>
          <a:lstStyle/>
          <a:p>
            <a:r>
              <a:rPr lang="en-US" sz="4000" dirty="0"/>
              <a: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3499676" y="6407604"/>
            <a:ext cx="4962327" cy="9525"/>
          </a:xfrm>
          <a:prstGeom prst="rect">
            <a:avLst/>
          </a:prstGeom>
          <a:solidFill>
            <a:srgbClr val="FBAB1C"/>
          </a:solidFill>
        </p:spPr>
        <p:txBody>
          <a:bodyPr/>
          <a:lstStyle/>
          <a:p>
            <a:endParaRPr lang="en-US"/>
          </a:p>
        </p:txBody>
      </p:sp>
      <p:sp>
        <p:nvSpPr>
          <p:cNvPr id="3" name="AutoShape 3"/>
          <p:cNvSpPr/>
          <p:nvPr/>
        </p:nvSpPr>
        <p:spPr>
          <a:xfrm rot="-5400000">
            <a:off x="9357006" y="6407604"/>
            <a:ext cx="4962327" cy="9525"/>
          </a:xfrm>
          <a:prstGeom prst="rect">
            <a:avLst/>
          </a:prstGeom>
          <a:solidFill>
            <a:srgbClr val="FBAB1C"/>
          </a:solidFill>
        </p:spPr>
        <p:txBody>
          <a:bodyPr/>
          <a:lstStyle/>
          <a:p>
            <a:endParaRPr lang="en-US"/>
          </a:p>
        </p:txBody>
      </p:sp>
      <p:grpSp>
        <p:nvGrpSpPr>
          <p:cNvPr id="4" name="Group 4"/>
          <p:cNvGrpSpPr/>
          <p:nvPr/>
        </p:nvGrpSpPr>
        <p:grpSpPr>
          <a:xfrm>
            <a:off x="157857" y="707231"/>
            <a:ext cx="9194006" cy="2782491"/>
            <a:chOff x="0" y="0"/>
            <a:chExt cx="3110071" cy="941238"/>
          </a:xfrm>
        </p:grpSpPr>
        <p:sp>
          <p:nvSpPr>
            <p:cNvPr id="5" name="Freeform 5"/>
            <p:cNvSpPr/>
            <p:nvPr/>
          </p:nvSpPr>
          <p:spPr>
            <a:xfrm>
              <a:off x="0" y="0"/>
              <a:ext cx="3110071" cy="941238"/>
            </a:xfrm>
            <a:custGeom>
              <a:avLst/>
              <a:gdLst/>
              <a:ahLst/>
              <a:cxnLst/>
              <a:rect l="l" t="t" r="r" b="b"/>
              <a:pathLst>
                <a:path w="3110071" h="941238">
                  <a:moveTo>
                    <a:pt x="0" y="0"/>
                  </a:moveTo>
                  <a:lnTo>
                    <a:pt x="3110071" y="0"/>
                  </a:lnTo>
                  <a:lnTo>
                    <a:pt x="3110071" y="941238"/>
                  </a:lnTo>
                  <a:lnTo>
                    <a:pt x="0" y="941238"/>
                  </a:lnTo>
                  <a:close/>
                </a:path>
              </a:pathLst>
            </a:custGeom>
            <a:solidFill>
              <a:srgbClr val="FBAB1C"/>
            </a:solidFill>
          </p:spPr>
          <p:txBody>
            <a:bodyPr/>
            <a:lstStyle/>
            <a:p>
              <a:endParaRPr lang="en-US"/>
            </a:p>
          </p:txBody>
        </p:sp>
      </p:grpSp>
      <p:sp>
        <p:nvSpPr>
          <p:cNvPr id="6" name="TextBox 6"/>
          <p:cNvSpPr txBox="1"/>
          <p:nvPr/>
        </p:nvSpPr>
        <p:spPr>
          <a:xfrm>
            <a:off x="7077743" y="5721003"/>
            <a:ext cx="3792860" cy="2150110"/>
          </a:xfrm>
          <a:prstGeom prst="rect">
            <a:avLst/>
          </a:prstGeom>
        </p:spPr>
        <p:txBody>
          <a:bodyPr lIns="0" tIns="0" rIns="0" bIns="0" rtlCol="0" anchor="t">
            <a:spAutoFit/>
          </a:bodyPr>
          <a:lstStyle/>
          <a:p>
            <a:pPr>
              <a:lnSpc>
                <a:spcPts val="4340"/>
              </a:lnSpc>
            </a:pPr>
            <a:r>
              <a:rPr lang="en-US" sz="3100" dirty="0">
                <a:solidFill>
                  <a:srgbClr val="191E37"/>
                </a:solidFill>
                <a:latin typeface="Open Sans Light"/>
              </a:rPr>
              <a:t>Applicants can apply for both the Rental and Purchase 2025 waitlists. </a:t>
            </a:r>
          </a:p>
        </p:txBody>
      </p:sp>
      <p:sp>
        <p:nvSpPr>
          <p:cNvPr id="7" name="TextBox 7"/>
          <p:cNvSpPr txBox="1"/>
          <p:nvPr/>
        </p:nvSpPr>
        <p:spPr>
          <a:xfrm>
            <a:off x="1278731" y="5178078"/>
            <a:ext cx="3792860" cy="3273332"/>
          </a:xfrm>
          <a:prstGeom prst="rect">
            <a:avLst/>
          </a:prstGeom>
        </p:spPr>
        <p:txBody>
          <a:bodyPr lIns="0" tIns="0" rIns="0" bIns="0" rtlCol="0" anchor="t">
            <a:spAutoFit/>
          </a:bodyPr>
          <a:lstStyle/>
          <a:p>
            <a:pPr>
              <a:lnSpc>
                <a:spcPts val="4340"/>
              </a:lnSpc>
            </a:pPr>
            <a:r>
              <a:rPr lang="en-US" sz="3100" dirty="0">
                <a:solidFill>
                  <a:srgbClr val="191E37"/>
                </a:solidFill>
                <a:latin typeface="Open Sans Light"/>
              </a:rPr>
              <a:t>Applicants who were on the waitlist in previous years must </a:t>
            </a:r>
            <a:r>
              <a:rPr lang="en-US" sz="3100" dirty="0">
                <a:solidFill>
                  <a:srgbClr val="191E37"/>
                </a:solidFill>
                <a:latin typeface="Open Sans Light Bold Italics"/>
              </a:rPr>
              <a:t>re-apply</a:t>
            </a:r>
            <a:r>
              <a:rPr lang="en-US" sz="3100" dirty="0">
                <a:solidFill>
                  <a:srgbClr val="191E37"/>
                </a:solidFill>
                <a:latin typeface="Open Sans Light"/>
              </a:rPr>
              <a:t> to be eligible for the 2025 waitlist</a:t>
            </a:r>
          </a:p>
        </p:txBody>
      </p:sp>
      <p:sp>
        <p:nvSpPr>
          <p:cNvPr id="8" name="TextBox 8"/>
          <p:cNvSpPr txBox="1"/>
          <p:nvPr/>
        </p:nvSpPr>
        <p:spPr>
          <a:xfrm>
            <a:off x="12900858" y="4699288"/>
            <a:ext cx="3792860" cy="3714750"/>
          </a:xfrm>
          <a:prstGeom prst="rect">
            <a:avLst/>
          </a:prstGeom>
        </p:spPr>
        <p:txBody>
          <a:bodyPr lIns="0" tIns="0" rIns="0" bIns="0" rtlCol="0" anchor="t">
            <a:spAutoFit/>
          </a:bodyPr>
          <a:lstStyle/>
          <a:p>
            <a:pPr>
              <a:lnSpc>
                <a:spcPts val="4200"/>
              </a:lnSpc>
            </a:pPr>
            <a:r>
              <a:rPr lang="en-US" sz="3000" dirty="0">
                <a:solidFill>
                  <a:srgbClr val="191E37"/>
                </a:solidFill>
                <a:latin typeface="Open Sans Light"/>
              </a:rPr>
              <a:t>Applicants who re-apply from the previous year will take priority over new applicants who are in the same preference point bracket. </a:t>
            </a:r>
          </a:p>
        </p:txBody>
      </p:sp>
      <p:sp>
        <p:nvSpPr>
          <p:cNvPr id="9" name="TextBox 9"/>
          <p:cNvSpPr txBox="1"/>
          <p:nvPr/>
        </p:nvSpPr>
        <p:spPr>
          <a:xfrm>
            <a:off x="1028700" y="1555155"/>
            <a:ext cx="9574013" cy="1060450"/>
          </a:xfrm>
          <a:prstGeom prst="rect">
            <a:avLst/>
          </a:prstGeom>
        </p:spPr>
        <p:txBody>
          <a:bodyPr lIns="0" tIns="0" rIns="0" bIns="0" rtlCol="0" anchor="t">
            <a:spAutoFit/>
          </a:bodyPr>
          <a:lstStyle/>
          <a:p>
            <a:pPr>
              <a:lnSpc>
                <a:spcPts val="8000"/>
              </a:lnSpc>
            </a:pPr>
            <a:r>
              <a:rPr lang="en-US" sz="8000">
                <a:solidFill>
                  <a:srgbClr val="191E37"/>
                </a:solidFill>
                <a:latin typeface="Open Sans Light"/>
              </a:rPr>
              <a:t>Lottery Process</a:t>
            </a:r>
          </a:p>
        </p:txBody>
      </p:sp>
      <p:grpSp>
        <p:nvGrpSpPr>
          <p:cNvPr id="10" name="Group 10"/>
          <p:cNvGrpSpPr/>
          <p:nvPr/>
        </p:nvGrpSpPr>
        <p:grpSpPr>
          <a:xfrm>
            <a:off x="11440392" y="9125758"/>
            <a:ext cx="6442364" cy="724824"/>
            <a:chOff x="0" y="0"/>
            <a:chExt cx="8589818" cy="966432"/>
          </a:xfrm>
        </p:grpSpPr>
        <p:sp>
          <p:nvSpPr>
            <p:cNvPr id="11" name="AutoShape 11"/>
            <p:cNvSpPr/>
            <p:nvPr/>
          </p:nvSpPr>
          <p:spPr>
            <a:xfrm>
              <a:off x="0" y="0"/>
              <a:ext cx="8589818" cy="966432"/>
            </a:xfrm>
            <a:prstGeom prst="rect">
              <a:avLst/>
            </a:prstGeom>
            <a:solidFill>
              <a:srgbClr val="EFB145"/>
            </a:solidFill>
          </p:spPr>
          <p:txBody>
            <a:bodyPr/>
            <a:lstStyle/>
            <a:p>
              <a:endParaRPr lang="en-US"/>
            </a:p>
          </p:txBody>
        </p:sp>
        <p:sp>
          <p:nvSpPr>
            <p:cNvPr id="12" name="TextBox 12"/>
            <p:cNvSpPr txBox="1"/>
            <p:nvPr/>
          </p:nvSpPr>
          <p:spPr>
            <a:xfrm>
              <a:off x="780472" y="295891"/>
              <a:ext cx="7365999" cy="352832"/>
            </a:xfrm>
            <a:prstGeom prst="rect">
              <a:avLst/>
            </a:prstGeom>
          </p:spPr>
          <p:txBody>
            <a:bodyPr lIns="0" tIns="0" rIns="0" bIns="0" rtlCol="0" anchor="t">
              <a:spAutoFit/>
            </a:bodyPr>
            <a:lstStyle/>
            <a:p>
              <a:pPr algn="r">
                <a:lnSpc>
                  <a:spcPts val="2240"/>
                </a:lnSpc>
              </a:pPr>
              <a:r>
                <a:rPr lang="en-US" sz="1600" spc="320" dirty="0">
                  <a:solidFill>
                    <a:srgbClr val="FFFFFF"/>
                  </a:solidFill>
                  <a:latin typeface="Open Sans Light Bold"/>
                </a:rPr>
                <a:t>BMR WORKSHOP | 2025 </a:t>
              </a: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FB145"/>
        </a:solidFill>
        <a:effectLst/>
      </p:bgPr>
    </p:bg>
    <p:spTree>
      <p:nvGrpSpPr>
        <p:cNvPr id="1" name=""/>
        <p:cNvGrpSpPr/>
        <p:nvPr/>
      </p:nvGrpSpPr>
      <p:grpSpPr>
        <a:xfrm>
          <a:off x="0" y="0"/>
          <a:ext cx="0" cy="0"/>
          <a:chOff x="0" y="0"/>
          <a:chExt cx="0" cy="0"/>
        </a:xfrm>
      </p:grpSpPr>
      <p:sp>
        <p:nvSpPr>
          <p:cNvPr id="2" name="AutoShape 2"/>
          <p:cNvSpPr/>
          <p:nvPr/>
        </p:nvSpPr>
        <p:spPr>
          <a:xfrm>
            <a:off x="155864" y="163298"/>
            <a:ext cx="18006632" cy="9954491"/>
          </a:xfrm>
          <a:prstGeom prst="rect">
            <a:avLst/>
          </a:prstGeom>
          <a:solidFill>
            <a:srgbClr val="FFFFFF"/>
          </a:solidFill>
        </p:spPr>
        <p:txBody>
          <a:bodyPr/>
          <a:lstStyle/>
          <a:p>
            <a:endParaRPr lang="en-US"/>
          </a:p>
        </p:txBody>
      </p:sp>
      <p:sp>
        <p:nvSpPr>
          <p:cNvPr id="3" name="TextBox 3"/>
          <p:cNvSpPr txBox="1"/>
          <p:nvPr/>
        </p:nvSpPr>
        <p:spPr>
          <a:xfrm>
            <a:off x="1566928" y="2478502"/>
            <a:ext cx="15154143" cy="6752490"/>
          </a:xfrm>
          <a:prstGeom prst="rect">
            <a:avLst/>
          </a:prstGeom>
        </p:spPr>
        <p:txBody>
          <a:bodyPr lIns="0" tIns="0" rIns="0" bIns="0" rtlCol="0" anchor="t">
            <a:spAutoFit/>
          </a:bodyPr>
          <a:lstStyle/>
          <a:p>
            <a:pPr marL="819768" lvl="1" indent="-409884" algn="just">
              <a:lnSpc>
                <a:spcPts val="5315"/>
              </a:lnSpc>
              <a:buFont typeface="Arial"/>
              <a:buChar char="•"/>
            </a:pPr>
            <a:r>
              <a:rPr lang="en-US" sz="3796" spc="113" dirty="0">
                <a:solidFill>
                  <a:srgbClr val="000000"/>
                </a:solidFill>
                <a:latin typeface="Open Sans Light"/>
              </a:rPr>
              <a:t>New applicants will be added to the bottom of the list of the priority group for which they are eligible, after applicants who were on the 2025 waitlist and have re-applied.</a:t>
            </a:r>
          </a:p>
          <a:p>
            <a:pPr marL="819768" lvl="1" indent="-409884" algn="just">
              <a:lnSpc>
                <a:spcPts val="5315"/>
              </a:lnSpc>
              <a:buFont typeface="Arial"/>
              <a:buChar char="•"/>
            </a:pPr>
            <a:r>
              <a:rPr lang="en-US" sz="3796" spc="113" dirty="0">
                <a:solidFill>
                  <a:srgbClr val="000000"/>
                </a:solidFill>
                <a:latin typeface="Open Sans Light"/>
              </a:rPr>
              <a:t>A Lottery will be held for all new applicants to determine a random waitlist ranking order in each priority group (0,1,2,3,4).</a:t>
            </a:r>
          </a:p>
          <a:p>
            <a:pPr marL="819768" lvl="1" indent="-409884" algn="just">
              <a:lnSpc>
                <a:spcPts val="5315"/>
              </a:lnSpc>
              <a:buFont typeface="Arial"/>
              <a:buChar char="•"/>
            </a:pPr>
            <a:r>
              <a:rPr lang="en-US" sz="3796" spc="113" dirty="0">
                <a:solidFill>
                  <a:srgbClr val="000000"/>
                </a:solidFill>
                <a:latin typeface="Open Sans Light"/>
              </a:rPr>
              <a:t>All applicants will be emailed/mailed results of their application specifying if they have been approved or denied and, if approved, their applicant number of the waitlist </a:t>
            </a:r>
            <a:r>
              <a:rPr lang="en-US" sz="3796" spc="113" dirty="0">
                <a:solidFill>
                  <a:srgbClr val="000000"/>
                </a:solidFill>
                <a:latin typeface="Open Sans Light Bold"/>
              </a:rPr>
              <a:t>by the end of December.</a:t>
            </a:r>
            <a:r>
              <a:rPr lang="en-US" sz="3796" spc="113" dirty="0">
                <a:solidFill>
                  <a:srgbClr val="000000"/>
                </a:solidFill>
                <a:latin typeface="Open Sans Light"/>
              </a:rPr>
              <a:t> </a:t>
            </a:r>
          </a:p>
        </p:txBody>
      </p:sp>
      <p:sp>
        <p:nvSpPr>
          <p:cNvPr id="4" name="TextBox 4"/>
          <p:cNvSpPr txBox="1"/>
          <p:nvPr/>
        </p:nvSpPr>
        <p:spPr>
          <a:xfrm>
            <a:off x="5472296" y="859150"/>
            <a:ext cx="7373768" cy="962025"/>
          </a:xfrm>
          <a:prstGeom prst="rect">
            <a:avLst/>
          </a:prstGeom>
        </p:spPr>
        <p:txBody>
          <a:bodyPr lIns="0" tIns="0" rIns="0" bIns="0" rtlCol="0" anchor="t">
            <a:spAutoFit/>
          </a:bodyPr>
          <a:lstStyle/>
          <a:p>
            <a:pPr algn="ctr">
              <a:lnSpc>
                <a:spcPts val="7799"/>
              </a:lnSpc>
            </a:pPr>
            <a:r>
              <a:rPr lang="en-US" sz="5999">
                <a:solidFill>
                  <a:srgbClr val="000000"/>
                </a:solidFill>
                <a:latin typeface="Open Sans Light"/>
              </a:rPr>
              <a:t>Lottery Process </a:t>
            </a:r>
          </a:p>
        </p:txBody>
      </p:sp>
      <p:sp>
        <p:nvSpPr>
          <p:cNvPr id="5" name="AutoShape 5"/>
          <p:cNvSpPr/>
          <p:nvPr/>
        </p:nvSpPr>
        <p:spPr>
          <a:xfrm>
            <a:off x="1235469" y="2251307"/>
            <a:ext cx="15817062" cy="94283"/>
          </a:xfrm>
          <a:prstGeom prst="rect">
            <a:avLst/>
          </a:prstGeom>
          <a:solidFill>
            <a:srgbClr val="EFB145"/>
          </a:solidFill>
        </p:spPr>
        <p:txBody>
          <a:bodyPr/>
          <a:lstStyle/>
          <a:p>
            <a:endParaRPr lang="en-US"/>
          </a:p>
        </p:txBody>
      </p:sp>
      <p:grpSp>
        <p:nvGrpSpPr>
          <p:cNvPr id="6" name="Group 6"/>
          <p:cNvGrpSpPr/>
          <p:nvPr/>
        </p:nvGrpSpPr>
        <p:grpSpPr>
          <a:xfrm>
            <a:off x="11440392" y="9125758"/>
            <a:ext cx="6442364" cy="724824"/>
            <a:chOff x="0" y="0"/>
            <a:chExt cx="8589818" cy="966432"/>
          </a:xfrm>
        </p:grpSpPr>
        <p:sp>
          <p:nvSpPr>
            <p:cNvPr id="7" name="AutoShape 7"/>
            <p:cNvSpPr/>
            <p:nvPr/>
          </p:nvSpPr>
          <p:spPr>
            <a:xfrm>
              <a:off x="0" y="0"/>
              <a:ext cx="8589818" cy="966432"/>
            </a:xfrm>
            <a:prstGeom prst="rect">
              <a:avLst/>
            </a:prstGeom>
            <a:solidFill>
              <a:srgbClr val="EFB145"/>
            </a:solidFill>
          </p:spPr>
          <p:txBody>
            <a:bodyPr/>
            <a:lstStyle/>
            <a:p>
              <a:endParaRPr lang="en-US"/>
            </a:p>
          </p:txBody>
        </p:sp>
        <p:sp>
          <p:nvSpPr>
            <p:cNvPr id="8" name="TextBox 8"/>
            <p:cNvSpPr txBox="1"/>
            <p:nvPr/>
          </p:nvSpPr>
          <p:spPr>
            <a:xfrm>
              <a:off x="780472" y="295891"/>
              <a:ext cx="7365999" cy="352832"/>
            </a:xfrm>
            <a:prstGeom prst="rect">
              <a:avLst/>
            </a:prstGeom>
          </p:spPr>
          <p:txBody>
            <a:bodyPr lIns="0" tIns="0" rIns="0" bIns="0" rtlCol="0" anchor="t">
              <a:spAutoFit/>
            </a:bodyPr>
            <a:lstStyle/>
            <a:p>
              <a:pPr algn="r">
                <a:lnSpc>
                  <a:spcPts val="2240"/>
                </a:lnSpc>
              </a:pPr>
              <a:r>
                <a:rPr lang="en-US" sz="1600" spc="320" dirty="0">
                  <a:solidFill>
                    <a:srgbClr val="FFFFFF"/>
                  </a:solidFill>
                  <a:latin typeface="Open Sans Light Bold"/>
                </a:rPr>
                <a:t>BMR WORKSHOP | 2025 </a:t>
              </a: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3172752" y="6422742"/>
            <a:ext cx="1235393" cy="1235393"/>
            <a:chOff x="-2540" y="-2540"/>
            <a:chExt cx="6355080" cy="6355080"/>
          </a:xfrm>
        </p:grpSpPr>
        <p:sp>
          <p:nvSpPr>
            <p:cNvPr id="3" name="Freeform 3"/>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BAB1C"/>
            </a:solidFill>
          </p:spPr>
          <p:txBody>
            <a:bodyPr/>
            <a:lstStyle/>
            <a:p>
              <a:endParaRPr lang="en-US"/>
            </a:p>
          </p:txBody>
        </p:sp>
      </p:grpSp>
      <p:grpSp>
        <p:nvGrpSpPr>
          <p:cNvPr id="4" name="Group 4"/>
          <p:cNvGrpSpPr>
            <a:grpSpLocks noChangeAspect="1"/>
          </p:cNvGrpSpPr>
          <p:nvPr/>
        </p:nvGrpSpPr>
        <p:grpSpPr>
          <a:xfrm>
            <a:off x="9636552" y="6474177"/>
            <a:ext cx="1235393" cy="1235393"/>
            <a:chOff x="-2540" y="-2540"/>
            <a:chExt cx="6355080" cy="6355080"/>
          </a:xfrm>
        </p:grpSpPr>
        <p:sp>
          <p:nvSpPr>
            <p:cNvPr id="5" name="Freeform 5"/>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BAB1C"/>
            </a:solidFill>
          </p:spPr>
          <p:txBody>
            <a:bodyPr/>
            <a:lstStyle/>
            <a:p>
              <a:endParaRPr lang="en-US"/>
            </a:p>
          </p:txBody>
        </p:sp>
      </p:grpSp>
      <p:grpSp>
        <p:nvGrpSpPr>
          <p:cNvPr id="6" name="Group 6"/>
          <p:cNvGrpSpPr/>
          <p:nvPr/>
        </p:nvGrpSpPr>
        <p:grpSpPr>
          <a:xfrm>
            <a:off x="416935" y="437753"/>
            <a:ext cx="17454131" cy="2094171"/>
            <a:chOff x="0" y="0"/>
            <a:chExt cx="5904237" cy="708399"/>
          </a:xfrm>
        </p:grpSpPr>
        <p:sp>
          <p:nvSpPr>
            <p:cNvPr id="7" name="Freeform 7"/>
            <p:cNvSpPr/>
            <p:nvPr/>
          </p:nvSpPr>
          <p:spPr>
            <a:xfrm>
              <a:off x="0" y="0"/>
              <a:ext cx="5904237" cy="708399"/>
            </a:xfrm>
            <a:custGeom>
              <a:avLst/>
              <a:gdLst/>
              <a:ahLst/>
              <a:cxnLst/>
              <a:rect l="l" t="t" r="r" b="b"/>
              <a:pathLst>
                <a:path w="5904237" h="708399">
                  <a:moveTo>
                    <a:pt x="0" y="0"/>
                  </a:moveTo>
                  <a:lnTo>
                    <a:pt x="5904237" y="0"/>
                  </a:lnTo>
                  <a:lnTo>
                    <a:pt x="5904237" y="708399"/>
                  </a:lnTo>
                  <a:lnTo>
                    <a:pt x="0" y="708399"/>
                  </a:lnTo>
                  <a:close/>
                </a:path>
              </a:pathLst>
            </a:custGeom>
            <a:solidFill>
              <a:srgbClr val="FBAB1C"/>
            </a:solidFill>
          </p:spPr>
          <p:txBody>
            <a:bodyPr/>
            <a:lstStyle/>
            <a:p>
              <a:endParaRPr lang="en-US"/>
            </a:p>
          </p:txBody>
        </p:sp>
      </p:grpSp>
      <p:sp>
        <p:nvSpPr>
          <p:cNvPr id="8" name="TextBox 8"/>
          <p:cNvSpPr txBox="1"/>
          <p:nvPr/>
        </p:nvSpPr>
        <p:spPr>
          <a:xfrm>
            <a:off x="4660693" y="6602288"/>
            <a:ext cx="4390705" cy="883920"/>
          </a:xfrm>
          <a:prstGeom prst="rect">
            <a:avLst/>
          </a:prstGeom>
        </p:spPr>
        <p:txBody>
          <a:bodyPr lIns="0" tIns="0" rIns="0" bIns="0" rtlCol="0" anchor="t">
            <a:spAutoFit/>
          </a:bodyPr>
          <a:lstStyle/>
          <a:p>
            <a:pPr>
              <a:lnSpc>
                <a:spcPts val="3629"/>
              </a:lnSpc>
            </a:pPr>
            <a:r>
              <a:rPr lang="en-US" sz="2200" spc="175">
                <a:solidFill>
                  <a:srgbClr val="000000"/>
                </a:solidFill>
                <a:latin typeface="Open Sans Light"/>
              </a:rPr>
              <a:t>You falsify </a:t>
            </a:r>
            <a:r>
              <a:rPr lang="en-US" sz="2200" spc="175" dirty="0">
                <a:solidFill>
                  <a:srgbClr val="000000"/>
                </a:solidFill>
                <a:latin typeface="Open Sans Light"/>
              </a:rPr>
              <a:t>documents or information </a:t>
            </a:r>
          </a:p>
        </p:txBody>
      </p:sp>
      <p:sp>
        <p:nvSpPr>
          <p:cNvPr id="9" name="TextBox 9"/>
          <p:cNvSpPr txBox="1"/>
          <p:nvPr/>
        </p:nvSpPr>
        <p:spPr>
          <a:xfrm>
            <a:off x="3583839" y="6697538"/>
            <a:ext cx="413219" cy="685800"/>
          </a:xfrm>
          <a:prstGeom prst="rect">
            <a:avLst/>
          </a:prstGeom>
        </p:spPr>
        <p:txBody>
          <a:bodyPr lIns="0" tIns="0" rIns="0" bIns="0" rtlCol="0" anchor="t">
            <a:spAutoFit/>
          </a:bodyPr>
          <a:lstStyle/>
          <a:p>
            <a:pPr algn="ctr">
              <a:lnSpc>
                <a:spcPts val="5400"/>
              </a:lnSpc>
            </a:pPr>
            <a:r>
              <a:rPr lang="en-US" sz="4500" spc="225">
                <a:solidFill>
                  <a:srgbClr val="F6C851"/>
                </a:solidFill>
                <a:latin typeface="Open Sans Light"/>
              </a:rPr>
              <a:t>1</a:t>
            </a:r>
          </a:p>
        </p:txBody>
      </p:sp>
      <p:sp>
        <p:nvSpPr>
          <p:cNvPr id="10" name="TextBox 10"/>
          <p:cNvSpPr txBox="1"/>
          <p:nvPr/>
        </p:nvSpPr>
        <p:spPr>
          <a:xfrm>
            <a:off x="10034876" y="6748973"/>
            <a:ext cx="438745" cy="685800"/>
          </a:xfrm>
          <a:prstGeom prst="rect">
            <a:avLst/>
          </a:prstGeom>
        </p:spPr>
        <p:txBody>
          <a:bodyPr lIns="0" tIns="0" rIns="0" bIns="0" rtlCol="0" anchor="t">
            <a:spAutoFit/>
          </a:bodyPr>
          <a:lstStyle/>
          <a:p>
            <a:pPr algn="ctr">
              <a:lnSpc>
                <a:spcPts val="5400"/>
              </a:lnSpc>
            </a:pPr>
            <a:r>
              <a:rPr lang="en-US" sz="4500" spc="225">
                <a:solidFill>
                  <a:srgbClr val="F6C851"/>
                </a:solidFill>
                <a:latin typeface="Open Sans Light"/>
              </a:rPr>
              <a:t>2</a:t>
            </a:r>
          </a:p>
        </p:txBody>
      </p:sp>
      <p:sp>
        <p:nvSpPr>
          <p:cNvPr id="11" name="TextBox 11"/>
          <p:cNvSpPr txBox="1"/>
          <p:nvPr/>
        </p:nvSpPr>
        <p:spPr>
          <a:xfrm>
            <a:off x="11077421" y="6550853"/>
            <a:ext cx="4958111" cy="883920"/>
          </a:xfrm>
          <a:prstGeom prst="rect">
            <a:avLst/>
          </a:prstGeom>
        </p:spPr>
        <p:txBody>
          <a:bodyPr lIns="0" tIns="0" rIns="0" bIns="0" rtlCol="0" anchor="t">
            <a:spAutoFit/>
          </a:bodyPr>
          <a:lstStyle/>
          <a:p>
            <a:pPr>
              <a:lnSpc>
                <a:spcPts val="3629"/>
              </a:lnSpc>
            </a:pPr>
            <a:r>
              <a:rPr lang="en-US" sz="2200" spc="175">
                <a:solidFill>
                  <a:srgbClr val="000000"/>
                </a:solidFill>
                <a:latin typeface="Open Sans Light"/>
              </a:rPr>
              <a:t>Multiple applications are submitted by the same household</a:t>
            </a:r>
          </a:p>
        </p:txBody>
      </p:sp>
      <p:sp>
        <p:nvSpPr>
          <p:cNvPr id="12" name="TextBox 12"/>
          <p:cNvSpPr txBox="1"/>
          <p:nvPr/>
        </p:nvSpPr>
        <p:spPr>
          <a:xfrm>
            <a:off x="1138758" y="634603"/>
            <a:ext cx="16010483" cy="1533525"/>
          </a:xfrm>
          <a:prstGeom prst="rect">
            <a:avLst/>
          </a:prstGeom>
        </p:spPr>
        <p:txBody>
          <a:bodyPr lIns="0" tIns="0" rIns="0" bIns="0" rtlCol="0" anchor="t">
            <a:spAutoFit/>
          </a:bodyPr>
          <a:lstStyle/>
          <a:p>
            <a:pPr algn="ctr">
              <a:lnSpc>
                <a:spcPts val="12599"/>
              </a:lnSpc>
            </a:pPr>
            <a:r>
              <a:rPr lang="en-US" sz="9000">
                <a:solidFill>
                  <a:srgbClr val="000000"/>
                </a:solidFill>
                <a:latin typeface="Open Sans Light"/>
              </a:rPr>
              <a:t>False or Inaccurate Information</a:t>
            </a:r>
          </a:p>
        </p:txBody>
      </p:sp>
      <p:grpSp>
        <p:nvGrpSpPr>
          <p:cNvPr id="13" name="Group 13"/>
          <p:cNvGrpSpPr/>
          <p:nvPr/>
        </p:nvGrpSpPr>
        <p:grpSpPr>
          <a:xfrm>
            <a:off x="11440392" y="9125758"/>
            <a:ext cx="6442364" cy="724824"/>
            <a:chOff x="0" y="0"/>
            <a:chExt cx="8589818" cy="966432"/>
          </a:xfrm>
        </p:grpSpPr>
        <p:sp>
          <p:nvSpPr>
            <p:cNvPr id="14" name="AutoShape 14"/>
            <p:cNvSpPr/>
            <p:nvPr/>
          </p:nvSpPr>
          <p:spPr>
            <a:xfrm>
              <a:off x="0" y="0"/>
              <a:ext cx="8589818" cy="966432"/>
            </a:xfrm>
            <a:prstGeom prst="rect">
              <a:avLst/>
            </a:prstGeom>
            <a:solidFill>
              <a:srgbClr val="EFB145"/>
            </a:solidFill>
          </p:spPr>
          <p:txBody>
            <a:bodyPr/>
            <a:lstStyle/>
            <a:p>
              <a:endParaRPr lang="en-US"/>
            </a:p>
          </p:txBody>
        </p:sp>
        <p:sp>
          <p:nvSpPr>
            <p:cNvPr id="15" name="TextBox 15"/>
            <p:cNvSpPr txBox="1"/>
            <p:nvPr/>
          </p:nvSpPr>
          <p:spPr>
            <a:xfrm>
              <a:off x="780472" y="295891"/>
              <a:ext cx="7365999" cy="352832"/>
            </a:xfrm>
            <a:prstGeom prst="rect">
              <a:avLst/>
            </a:prstGeom>
          </p:spPr>
          <p:txBody>
            <a:bodyPr lIns="0" tIns="0" rIns="0" bIns="0" rtlCol="0" anchor="t">
              <a:spAutoFit/>
            </a:bodyPr>
            <a:lstStyle/>
            <a:p>
              <a:pPr algn="r">
                <a:lnSpc>
                  <a:spcPts val="2240"/>
                </a:lnSpc>
              </a:pPr>
              <a:r>
                <a:rPr lang="en-US" sz="1600" spc="320" dirty="0">
                  <a:solidFill>
                    <a:srgbClr val="FFFFFF"/>
                  </a:solidFill>
                  <a:latin typeface="Open Sans Light Bold"/>
                </a:rPr>
                <a:t>BMR WORKSHOP | 2025 </a:t>
              </a:r>
            </a:p>
          </p:txBody>
        </p:sp>
      </p:grpSp>
      <p:sp>
        <p:nvSpPr>
          <p:cNvPr id="16" name="TextBox 16"/>
          <p:cNvSpPr txBox="1"/>
          <p:nvPr/>
        </p:nvSpPr>
        <p:spPr>
          <a:xfrm>
            <a:off x="1554745" y="2826385"/>
            <a:ext cx="15178510" cy="2317115"/>
          </a:xfrm>
          <a:prstGeom prst="rect">
            <a:avLst/>
          </a:prstGeom>
        </p:spPr>
        <p:txBody>
          <a:bodyPr lIns="0" tIns="0" rIns="0" bIns="0" rtlCol="0" anchor="t">
            <a:spAutoFit/>
          </a:bodyPr>
          <a:lstStyle/>
          <a:p>
            <a:pPr algn="just">
              <a:lnSpc>
                <a:spcPts val="6159"/>
              </a:lnSpc>
            </a:pPr>
            <a:r>
              <a:rPr lang="en-US" sz="4400">
                <a:solidFill>
                  <a:srgbClr val="000000"/>
                </a:solidFill>
                <a:latin typeface="Open Sans Light"/>
              </a:rPr>
              <a:t>All information provided on the waitlist application will be verified by Rise Housing Solutions before any applicant can receive final approval for a BMR Unit.</a:t>
            </a:r>
          </a:p>
        </p:txBody>
      </p:sp>
      <p:sp>
        <p:nvSpPr>
          <p:cNvPr id="17" name="TextBox 17"/>
          <p:cNvSpPr txBox="1"/>
          <p:nvPr/>
        </p:nvSpPr>
        <p:spPr>
          <a:xfrm>
            <a:off x="1480480" y="5443565"/>
            <a:ext cx="15178510" cy="580390"/>
          </a:xfrm>
          <a:prstGeom prst="rect">
            <a:avLst/>
          </a:prstGeom>
        </p:spPr>
        <p:txBody>
          <a:bodyPr lIns="0" tIns="0" rIns="0" bIns="0" rtlCol="0" anchor="t">
            <a:spAutoFit/>
          </a:bodyPr>
          <a:lstStyle/>
          <a:p>
            <a:pPr algn="ctr">
              <a:lnSpc>
                <a:spcPts val="4759"/>
              </a:lnSpc>
            </a:pPr>
            <a:r>
              <a:rPr lang="en-US" sz="3400">
                <a:solidFill>
                  <a:srgbClr val="000000"/>
                </a:solidFill>
                <a:latin typeface="Open Sans Light"/>
              </a:rPr>
              <a:t>Your household will be disqualified if:</a:t>
            </a:r>
          </a:p>
        </p:txBody>
      </p:sp>
      <p:sp>
        <p:nvSpPr>
          <p:cNvPr id="18" name="TextBox 18"/>
          <p:cNvSpPr txBox="1"/>
          <p:nvPr/>
        </p:nvSpPr>
        <p:spPr>
          <a:xfrm>
            <a:off x="1480480" y="8103002"/>
            <a:ext cx="15178510" cy="1038225"/>
          </a:xfrm>
          <a:prstGeom prst="rect">
            <a:avLst/>
          </a:prstGeom>
        </p:spPr>
        <p:txBody>
          <a:bodyPr lIns="0" tIns="0" rIns="0" bIns="0" rtlCol="0" anchor="t">
            <a:spAutoFit/>
          </a:bodyPr>
          <a:lstStyle/>
          <a:p>
            <a:pPr algn="just">
              <a:lnSpc>
                <a:spcPts val="4199"/>
              </a:lnSpc>
            </a:pPr>
            <a:r>
              <a:rPr lang="en-US" sz="2999">
                <a:solidFill>
                  <a:srgbClr val="000000"/>
                </a:solidFill>
                <a:latin typeface="Open Sans Light Italics"/>
              </a:rPr>
              <a:t>Supporting documentation includes, but is not limited to, verification of identity, pay stubs, tax returns, and financial statements.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FB145"/>
        </a:solidFill>
        <a:effectLst/>
      </p:bgPr>
    </p:bg>
    <p:spTree>
      <p:nvGrpSpPr>
        <p:cNvPr id="1" name=""/>
        <p:cNvGrpSpPr/>
        <p:nvPr/>
      </p:nvGrpSpPr>
      <p:grpSpPr>
        <a:xfrm>
          <a:off x="0" y="0"/>
          <a:ext cx="0" cy="0"/>
          <a:chOff x="0" y="0"/>
          <a:chExt cx="0" cy="0"/>
        </a:xfrm>
      </p:grpSpPr>
      <p:sp>
        <p:nvSpPr>
          <p:cNvPr id="2" name="AutoShape 2"/>
          <p:cNvSpPr/>
          <p:nvPr/>
        </p:nvSpPr>
        <p:spPr>
          <a:xfrm>
            <a:off x="135082" y="145473"/>
            <a:ext cx="18017836" cy="9996055"/>
          </a:xfrm>
          <a:prstGeom prst="rect">
            <a:avLst/>
          </a:prstGeom>
          <a:solidFill>
            <a:srgbClr val="FFFFFF"/>
          </a:solidFill>
        </p:spPr>
        <p:txBody>
          <a:bodyPr/>
          <a:lstStyle/>
          <a:p>
            <a:endParaRPr lang="en-US"/>
          </a:p>
        </p:txBody>
      </p:sp>
      <p:sp>
        <p:nvSpPr>
          <p:cNvPr id="3" name="AutoShape 3"/>
          <p:cNvSpPr/>
          <p:nvPr/>
        </p:nvSpPr>
        <p:spPr>
          <a:xfrm>
            <a:off x="5265844" y="1176822"/>
            <a:ext cx="7756313" cy="533400"/>
          </a:xfrm>
          <a:prstGeom prst="rect">
            <a:avLst/>
          </a:prstGeom>
          <a:solidFill>
            <a:srgbClr val="EFB145"/>
          </a:solidFill>
        </p:spPr>
        <p:txBody>
          <a:bodyPr/>
          <a:lstStyle/>
          <a:p>
            <a:endParaRPr lang="en-US"/>
          </a:p>
        </p:txBody>
      </p:sp>
      <p:grpSp>
        <p:nvGrpSpPr>
          <p:cNvPr id="4" name="Group 4"/>
          <p:cNvGrpSpPr/>
          <p:nvPr/>
        </p:nvGrpSpPr>
        <p:grpSpPr>
          <a:xfrm>
            <a:off x="11440392" y="9125758"/>
            <a:ext cx="6442364" cy="724824"/>
            <a:chOff x="0" y="0"/>
            <a:chExt cx="8589818" cy="966432"/>
          </a:xfrm>
        </p:grpSpPr>
        <p:sp>
          <p:nvSpPr>
            <p:cNvPr id="5" name="AutoShape 5"/>
            <p:cNvSpPr/>
            <p:nvPr/>
          </p:nvSpPr>
          <p:spPr>
            <a:xfrm>
              <a:off x="0" y="0"/>
              <a:ext cx="8589818" cy="966432"/>
            </a:xfrm>
            <a:prstGeom prst="rect">
              <a:avLst/>
            </a:prstGeom>
            <a:solidFill>
              <a:srgbClr val="EFB145"/>
            </a:solidFill>
          </p:spPr>
          <p:txBody>
            <a:bodyPr/>
            <a:lstStyle/>
            <a:p>
              <a:endParaRPr lang="en-US"/>
            </a:p>
          </p:txBody>
        </p:sp>
        <p:sp>
          <p:nvSpPr>
            <p:cNvPr id="6" name="TextBox 6"/>
            <p:cNvSpPr txBox="1"/>
            <p:nvPr/>
          </p:nvSpPr>
          <p:spPr>
            <a:xfrm>
              <a:off x="780472" y="295891"/>
              <a:ext cx="7365999" cy="352832"/>
            </a:xfrm>
            <a:prstGeom prst="rect">
              <a:avLst/>
            </a:prstGeom>
          </p:spPr>
          <p:txBody>
            <a:bodyPr lIns="0" tIns="0" rIns="0" bIns="0" rtlCol="0" anchor="t">
              <a:spAutoFit/>
            </a:bodyPr>
            <a:lstStyle/>
            <a:p>
              <a:pPr algn="r">
                <a:lnSpc>
                  <a:spcPts val="2240"/>
                </a:lnSpc>
              </a:pPr>
              <a:r>
                <a:rPr lang="en-US" sz="1600" spc="320" dirty="0">
                  <a:solidFill>
                    <a:srgbClr val="FFFFFF"/>
                  </a:solidFill>
                  <a:latin typeface="Open Sans Light Bold"/>
                </a:rPr>
                <a:t>BMR WORKSHOP | 2025 </a:t>
              </a:r>
            </a:p>
          </p:txBody>
        </p:sp>
      </p:grpSp>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457253" y="4264134"/>
            <a:ext cx="2408642" cy="2408642"/>
          </a:xfrm>
          <a:prstGeom prst="rect">
            <a:avLst/>
          </a:prstGeom>
        </p:spPr>
      </p:pic>
      <p:pic>
        <p:nvPicPr>
          <p:cNvPr id="8"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820528" y="4245797"/>
            <a:ext cx="2445316" cy="2445316"/>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680231" y="4275893"/>
            <a:ext cx="2927539" cy="2415219"/>
          </a:xfrm>
          <a:prstGeom prst="rect">
            <a:avLst/>
          </a:prstGeom>
        </p:spPr>
      </p:pic>
      <p:sp>
        <p:nvSpPr>
          <p:cNvPr id="10" name="TextBox 10"/>
          <p:cNvSpPr txBox="1"/>
          <p:nvPr/>
        </p:nvSpPr>
        <p:spPr>
          <a:xfrm>
            <a:off x="1842496" y="2028094"/>
            <a:ext cx="14603008" cy="1115818"/>
          </a:xfrm>
          <a:prstGeom prst="rect">
            <a:avLst/>
          </a:prstGeom>
        </p:spPr>
        <p:txBody>
          <a:bodyPr lIns="0" tIns="0" rIns="0" bIns="0" rtlCol="0" anchor="t">
            <a:spAutoFit/>
          </a:bodyPr>
          <a:lstStyle/>
          <a:p>
            <a:pPr algn="ctr">
              <a:lnSpc>
                <a:spcPts val="4480"/>
              </a:lnSpc>
            </a:pPr>
            <a:r>
              <a:rPr lang="en-US" sz="3200" spc="64" dirty="0">
                <a:solidFill>
                  <a:srgbClr val="000000"/>
                </a:solidFill>
                <a:latin typeface="Open Sans Extra Bold"/>
              </a:rPr>
              <a:t>Application Period: </a:t>
            </a:r>
          </a:p>
          <a:p>
            <a:pPr algn="ctr">
              <a:lnSpc>
                <a:spcPts val="4480"/>
              </a:lnSpc>
            </a:pPr>
            <a:r>
              <a:rPr lang="en-US" sz="3200" spc="64" dirty="0">
                <a:solidFill>
                  <a:srgbClr val="000000"/>
                </a:solidFill>
                <a:latin typeface="Open Sans Extra Bold"/>
              </a:rPr>
              <a:t>Tuesday, October 1, 2025 - Thursday, October 31, 2025 at 5:00 PM </a:t>
            </a:r>
          </a:p>
        </p:txBody>
      </p:sp>
      <p:sp>
        <p:nvSpPr>
          <p:cNvPr id="11" name="TextBox 11"/>
          <p:cNvSpPr txBox="1"/>
          <p:nvPr/>
        </p:nvSpPr>
        <p:spPr>
          <a:xfrm>
            <a:off x="6084868" y="1157772"/>
            <a:ext cx="6118263" cy="514350"/>
          </a:xfrm>
          <a:prstGeom prst="rect">
            <a:avLst/>
          </a:prstGeom>
        </p:spPr>
        <p:txBody>
          <a:bodyPr lIns="0" tIns="0" rIns="0" bIns="0" rtlCol="0" anchor="t">
            <a:spAutoFit/>
          </a:bodyPr>
          <a:lstStyle/>
          <a:p>
            <a:pPr algn="ctr">
              <a:lnSpc>
                <a:spcPts val="4200"/>
              </a:lnSpc>
            </a:pPr>
            <a:r>
              <a:rPr lang="en-US" sz="3000" spc="150" dirty="0">
                <a:solidFill>
                  <a:srgbClr val="FFFFFF"/>
                </a:solidFill>
                <a:latin typeface="Open Sans Light"/>
              </a:rPr>
              <a:t>How to join the 2025 Waitlist </a:t>
            </a:r>
          </a:p>
        </p:txBody>
      </p:sp>
      <p:sp>
        <p:nvSpPr>
          <p:cNvPr id="12" name="TextBox 12"/>
          <p:cNvSpPr txBox="1"/>
          <p:nvPr/>
        </p:nvSpPr>
        <p:spPr>
          <a:xfrm>
            <a:off x="12159097" y="7082253"/>
            <a:ext cx="5004955" cy="400050"/>
          </a:xfrm>
          <a:prstGeom prst="rect">
            <a:avLst/>
          </a:prstGeom>
          <a:solidFill>
            <a:schemeClr val="accent1">
              <a:lumMod val="20000"/>
              <a:lumOff val="80000"/>
            </a:schemeClr>
          </a:solidFill>
        </p:spPr>
        <p:txBody>
          <a:bodyPr lIns="0" tIns="0" rIns="0" bIns="0" rtlCol="0" anchor="t">
            <a:spAutoFit/>
          </a:bodyPr>
          <a:lstStyle/>
          <a:p>
            <a:pPr algn="ctr">
              <a:lnSpc>
                <a:spcPts val="3120"/>
              </a:lnSpc>
            </a:pPr>
            <a:r>
              <a:rPr lang="en-US" sz="2600" spc="52" dirty="0">
                <a:solidFill>
                  <a:srgbClr val="000000"/>
                </a:solidFill>
                <a:latin typeface="Open Sans Light Bold"/>
              </a:rPr>
              <a:t>Online - Recommended</a:t>
            </a:r>
          </a:p>
        </p:txBody>
      </p:sp>
      <p:sp>
        <p:nvSpPr>
          <p:cNvPr id="13" name="TextBox 13"/>
          <p:cNvSpPr txBox="1"/>
          <p:nvPr/>
        </p:nvSpPr>
        <p:spPr>
          <a:xfrm>
            <a:off x="1442773" y="7082253"/>
            <a:ext cx="5004955" cy="400050"/>
          </a:xfrm>
          <a:prstGeom prst="rect">
            <a:avLst/>
          </a:prstGeom>
        </p:spPr>
        <p:txBody>
          <a:bodyPr lIns="0" tIns="0" rIns="0" bIns="0" rtlCol="0" anchor="t">
            <a:spAutoFit/>
          </a:bodyPr>
          <a:lstStyle/>
          <a:p>
            <a:pPr algn="ctr">
              <a:lnSpc>
                <a:spcPts val="3120"/>
              </a:lnSpc>
            </a:pPr>
            <a:r>
              <a:rPr lang="en-US" sz="2600" spc="52">
                <a:solidFill>
                  <a:srgbClr val="000000"/>
                </a:solidFill>
                <a:latin typeface="Open Sans Light Bold"/>
              </a:rPr>
              <a:t>By Mail</a:t>
            </a:r>
          </a:p>
        </p:txBody>
      </p:sp>
      <p:sp>
        <p:nvSpPr>
          <p:cNvPr id="14" name="TextBox 14"/>
          <p:cNvSpPr txBox="1"/>
          <p:nvPr/>
        </p:nvSpPr>
        <p:spPr>
          <a:xfrm>
            <a:off x="13029822" y="7580042"/>
            <a:ext cx="3263503" cy="448310"/>
          </a:xfrm>
          <a:prstGeom prst="rect">
            <a:avLst/>
          </a:prstGeom>
        </p:spPr>
        <p:txBody>
          <a:bodyPr lIns="0" tIns="0" rIns="0" bIns="0" rtlCol="0" anchor="t">
            <a:spAutoFit/>
          </a:bodyPr>
          <a:lstStyle/>
          <a:p>
            <a:pPr algn="ctr">
              <a:lnSpc>
                <a:spcPts val="3639"/>
              </a:lnSpc>
            </a:pPr>
            <a:r>
              <a:rPr lang="en-US" sz="2599" u="sng">
                <a:solidFill>
                  <a:srgbClr val="000000"/>
                </a:solidFill>
                <a:latin typeface="Open Sans Light"/>
              </a:rPr>
              <a:t>www.risehousing.com</a:t>
            </a:r>
          </a:p>
        </p:txBody>
      </p:sp>
      <p:sp>
        <p:nvSpPr>
          <p:cNvPr id="15" name="TextBox 15"/>
          <p:cNvSpPr txBox="1"/>
          <p:nvPr/>
        </p:nvSpPr>
        <p:spPr>
          <a:xfrm>
            <a:off x="1066801" y="7580042"/>
            <a:ext cx="5628012" cy="2278957"/>
          </a:xfrm>
          <a:prstGeom prst="rect">
            <a:avLst/>
          </a:prstGeom>
        </p:spPr>
        <p:txBody>
          <a:bodyPr wrap="square" lIns="0" tIns="0" rIns="0" bIns="0" rtlCol="0" anchor="t">
            <a:spAutoFit/>
          </a:bodyPr>
          <a:lstStyle/>
          <a:p>
            <a:pPr algn="ctr">
              <a:lnSpc>
                <a:spcPts val="3639"/>
              </a:lnSpc>
            </a:pPr>
            <a:r>
              <a:rPr lang="en-US" sz="2599" dirty="0">
                <a:solidFill>
                  <a:srgbClr val="000000"/>
                </a:solidFill>
                <a:latin typeface="Open Sans Light"/>
              </a:rPr>
              <a:t>Rise Housing  </a:t>
            </a:r>
          </a:p>
          <a:p>
            <a:pPr algn="ctr">
              <a:lnSpc>
                <a:spcPts val="3639"/>
              </a:lnSpc>
            </a:pPr>
            <a:r>
              <a:rPr lang="en-US" sz="2599" dirty="0">
                <a:solidFill>
                  <a:srgbClr val="000000"/>
                </a:solidFill>
                <a:latin typeface="Open Sans Light"/>
              </a:rPr>
              <a:t>Cupertino 2025 Waitlist</a:t>
            </a:r>
          </a:p>
          <a:p>
            <a:pPr algn="ctr">
              <a:lnSpc>
                <a:spcPts val="3639"/>
              </a:lnSpc>
            </a:pPr>
            <a:r>
              <a:rPr lang="en-US" sz="2599" dirty="0">
                <a:solidFill>
                  <a:srgbClr val="000000"/>
                </a:solidFill>
                <a:latin typeface="Open Sans Light"/>
              </a:rPr>
              <a:t>1990 N. California Blvd Ste 8</a:t>
            </a:r>
            <a:r>
              <a:rPr lang="en-US" sz="2599" baseline="30000" dirty="0">
                <a:solidFill>
                  <a:srgbClr val="000000"/>
                </a:solidFill>
                <a:latin typeface="Open Sans Light"/>
              </a:rPr>
              <a:t>th</a:t>
            </a:r>
            <a:r>
              <a:rPr lang="en-US" sz="2599" dirty="0">
                <a:solidFill>
                  <a:srgbClr val="000000"/>
                </a:solidFill>
                <a:latin typeface="Open Sans Light"/>
              </a:rPr>
              <a:t> Floor #1074</a:t>
            </a:r>
          </a:p>
          <a:p>
            <a:pPr algn="ctr">
              <a:lnSpc>
                <a:spcPts val="3639"/>
              </a:lnSpc>
            </a:pPr>
            <a:r>
              <a:rPr lang="en-US" sz="2599" dirty="0">
                <a:solidFill>
                  <a:srgbClr val="000000"/>
                </a:solidFill>
                <a:latin typeface="Open Sans Light"/>
              </a:rPr>
              <a:t>Walnut Creek, CA 94596 </a:t>
            </a:r>
          </a:p>
        </p:txBody>
      </p:sp>
      <p:sp>
        <p:nvSpPr>
          <p:cNvPr id="16" name="TextBox 16"/>
          <p:cNvSpPr txBox="1"/>
          <p:nvPr/>
        </p:nvSpPr>
        <p:spPr>
          <a:xfrm>
            <a:off x="6641523" y="7082253"/>
            <a:ext cx="5004955" cy="400050"/>
          </a:xfrm>
          <a:prstGeom prst="rect">
            <a:avLst/>
          </a:prstGeom>
        </p:spPr>
        <p:txBody>
          <a:bodyPr lIns="0" tIns="0" rIns="0" bIns="0" rtlCol="0" anchor="t">
            <a:spAutoFit/>
          </a:bodyPr>
          <a:lstStyle/>
          <a:p>
            <a:pPr algn="ctr">
              <a:lnSpc>
                <a:spcPts val="3120"/>
              </a:lnSpc>
            </a:pPr>
            <a:r>
              <a:rPr lang="en-US" sz="2600" spc="52">
                <a:solidFill>
                  <a:srgbClr val="000000"/>
                </a:solidFill>
                <a:latin typeface="Open Sans Light Bold"/>
              </a:rPr>
              <a:t>By Email</a:t>
            </a:r>
          </a:p>
        </p:txBody>
      </p:sp>
      <p:sp>
        <p:nvSpPr>
          <p:cNvPr id="17" name="TextBox 17"/>
          <p:cNvSpPr txBox="1"/>
          <p:nvPr/>
        </p:nvSpPr>
        <p:spPr>
          <a:xfrm>
            <a:off x="6492374" y="7580042"/>
            <a:ext cx="5303253" cy="448310"/>
          </a:xfrm>
          <a:prstGeom prst="rect">
            <a:avLst/>
          </a:prstGeom>
        </p:spPr>
        <p:txBody>
          <a:bodyPr lIns="0" tIns="0" rIns="0" bIns="0" rtlCol="0" anchor="t">
            <a:spAutoFit/>
          </a:bodyPr>
          <a:lstStyle/>
          <a:p>
            <a:pPr algn="ctr">
              <a:lnSpc>
                <a:spcPts val="3639"/>
              </a:lnSpc>
            </a:pPr>
            <a:r>
              <a:rPr lang="en-US" sz="2599">
                <a:solidFill>
                  <a:srgbClr val="000000"/>
                </a:solidFill>
                <a:latin typeface="Open Sans Light"/>
              </a:rPr>
              <a:t>cupertino@risehousing.com</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FB14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942" r="1942"/>
          <a:stretch>
            <a:fillRect/>
          </a:stretch>
        </p:blipFill>
        <p:spPr>
          <a:xfrm>
            <a:off x="154935" y="163298"/>
            <a:ext cx="17978130" cy="9960405"/>
          </a:xfrm>
          <a:prstGeom prst="rect">
            <a:avLst/>
          </a:prstGeom>
        </p:spPr>
      </p:pic>
      <p:grpSp>
        <p:nvGrpSpPr>
          <p:cNvPr id="3" name="Group 3"/>
          <p:cNvGrpSpPr/>
          <p:nvPr/>
        </p:nvGrpSpPr>
        <p:grpSpPr>
          <a:xfrm>
            <a:off x="-696191" y="1621415"/>
            <a:ext cx="19680382" cy="7044170"/>
            <a:chOff x="0" y="0"/>
            <a:chExt cx="26240509" cy="9392227"/>
          </a:xfrm>
        </p:grpSpPr>
        <p:sp>
          <p:nvSpPr>
            <p:cNvPr id="4" name="AutoShape 4"/>
            <p:cNvSpPr/>
            <p:nvPr/>
          </p:nvSpPr>
          <p:spPr>
            <a:xfrm>
              <a:off x="0" y="0"/>
              <a:ext cx="26240509" cy="9392227"/>
            </a:xfrm>
            <a:prstGeom prst="rect">
              <a:avLst/>
            </a:prstGeom>
            <a:solidFill>
              <a:srgbClr val="FFFFFF"/>
            </a:solidFill>
          </p:spPr>
          <p:txBody>
            <a:bodyPr/>
            <a:lstStyle/>
            <a:p>
              <a:endParaRPr lang="en-US"/>
            </a:p>
          </p:txBody>
        </p:sp>
        <p:sp>
          <p:nvSpPr>
            <p:cNvPr id="5" name="TextBox 5"/>
            <p:cNvSpPr txBox="1"/>
            <p:nvPr/>
          </p:nvSpPr>
          <p:spPr>
            <a:xfrm>
              <a:off x="8072791" y="846158"/>
              <a:ext cx="10094927" cy="1010920"/>
            </a:xfrm>
            <a:prstGeom prst="rect">
              <a:avLst/>
            </a:prstGeom>
          </p:spPr>
          <p:txBody>
            <a:bodyPr lIns="0" tIns="0" rIns="0" bIns="0" rtlCol="0" anchor="t">
              <a:spAutoFit/>
            </a:bodyPr>
            <a:lstStyle/>
            <a:p>
              <a:pPr algn="ctr">
                <a:lnSpc>
                  <a:spcPts val="6240"/>
                </a:lnSpc>
              </a:pPr>
              <a:r>
                <a:rPr lang="en-US" sz="4800">
                  <a:solidFill>
                    <a:srgbClr val="000000"/>
                  </a:solidFill>
                  <a:latin typeface="Open Sans Light Bold"/>
                </a:rPr>
                <a:t>Contact Information</a:t>
              </a:r>
            </a:p>
          </p:txBody>
        </p:sp>
        <p:sp>
          <p:nvSpPr>
            <p:cNvPr id="6" name="TextBox 6"/>
            <p:cNvSpPr txBox="1"/>
            <p:nvPr/>
          </p:nvSpPr>
          <p:spPr>
            <a:xfrm>
              <a:off x="8466667" y="4049078"/>
              <a:ext cx="9307176" cy="919692"/>
            </a:xfrm>
            <a:prstGeom prst="rect">
              <a:avLst/>
            </a:prstGeom>
          </p:spPr>
          <p:txBody>
            <a:bodyPr lIns="0" tIns="0" rIns="0" bIns="0" rtlCol="0" anchor="t">
              <a:spAutoFit/>
            </a:bodyPr>
            <a:lstStyle/>
            <a:p>
              <a:pPr algn="ctr">
                <a:lnSpc>
                  <a:spcPts val="2800"/>
                </a:lnSpc>
              </a:pPr>
              <a:r>
                <a:rPr lang="en-US" sz="2000" spc="60" dirty="0">
                  <a:solidFill>
                    <a:srgbClr val="000000"/>
                  </a:solidFill>
                  <a:latin typeface="Open Sans Light"/>
                </a:rPr>
                <a:t>1990 N. California Blvd Ste 8</a:t>
              </a:r>
              <a:r>
                <a:rPr lang="en-US" sz="2000" spc="60" baseline="30000" dirty="0">
                  <a:solidFill>
                    <a:srgbClr val="000000"/>
                  </a:solidFill>
                  <a:latin typeface="Open Sans Light"/>
                </a:rPr>
                <a:t>th</a:t>
              </a:r>
              <a:r>
                <a:rPr lang="en-US" sz="2000" spc="60" dirty="0">
                  <a:solidFill>
                    <a:srgbClr val="000000"/>
                  </a:solidFill>
                  <a:latin typeface="Open Sans Light"/>
                </a:rPr>
                <a:t> Floor #1074 </a:t>
              </a:r>
            </a:p>
            <a:p>
              <a:pPr algn="ctr">
                <a:lnSpc>
                  <a:spcPts val="2800"/>
                </a:lnSpc>
              </a:pPr>
              <a:r>
                <a:rPr lang="en-US" sz="2000" spc="60" dirty="0">
                  <a:solidFill>
                    <a:srgbClr val="000000"/>
                  </a:solidFill>
                  <a:latin typeface="Open Sans Light"/>
                </a:rPr>
                <a:t>Walnut Creek, CA, 94596 </a:t>
              </a:r>
            </a:p>
          </p:txBody>
        </p:sp>
        <p:sp>
          <p:nvSpPr>
            <p:cNvPr id="7" name="TextBox 7"/>
            <p:cNvSpPr txBox="1"/>
            <p:nvPr/>
          </p:nvSpPr>
          <p:spPr>
            <a:xfrm>
              <a:off x="8980055" y="3312805"/>
              <a:ext cx="8280400" cy="578697"/>
            </a:xfrm>
            <a:prstGeom prst="rect">
              <a:avLst/>
            </a:prstGeom>
          </p:spPr>
          <p:txBody>
            <a:bodyPr lIns="0" tIns="0" rIns="0" bIns="0" rtlCol="0" anchor="t">
              <a:spAutoFit/>
            </a:bodyPr>
            <a:lstStyle/>
            <a:p>
              <a:pPr algn="ctr">
                <a:lnSpc>
                  <a:spcPts val="3640"/>
                </a:lnSpc>
              </a:pPr>
              <a:r>
                <a:rPr lang="en-US" sz="2600" spc="52">
                  <a:solidFill>
                    <a:srgbClr val="000000"/>
                  </a:solidFill>
                  <a:latin typeface="Open Sans Light Bold"/>
                </a:rPr>
                <a:t>Mailing address</a:t>
              </a:r>
            </a:p>
          </p:txBody>
        </p:sp>
        <p:sp>
          <p:nvSpPr>
            <p:cNvPr id="8" name="TextBox 8"/>
            <p:cNvSpPr txBox="1"/>
            <p:nvPr/>
          </p:nvSpPr>
          <p:spPr>
            <a:xfrm>
              <a:off x="8466667" y="6287548"/>
              <a:ext cx="9307176" cy="449792"/>
            </a:xfrm>
            <a:prstGeom prst="rect">
              <a:avLst/>
            </a:prstGeom>
          </p:spPr>
          <p:txBody>
            <a:bodyPr lIns="0" tIns="0" rIns="0" bIns="0" rtlCol="0" anchor="t">
              <a:spAutoFit/>
            </a:bodyPr>
            <a:lstStyle/>
            <a:p>
              <a:pPr algn="ctr">
                <a:lnSpc>
                  <a:spcPts val="2800"/>
                </a:lnSpc>
              </a:pPr>
              <a:r>
                <a:rPr lang="en-US" sz="2000" spc="60">
                  <a:solidFill>
                    <a:srgbClr val="000000"/>
                  </a:solidFill>
                  <a:latin typeface="Open Sans Light"/>
                </a:rPr>
                <a:t>cupertino@risehousing.com</a:t>
              </a:r>
            </a:p>
          </p:txBody>
        </p:sp>
        <p:sp>
          <p:nvSpPr>
            <p:cNvPr id="9" name="TextBox 9"/>
            <p:cNvSpPr txBox="1"/>
            <p:nvPr/>
          </p:nvSpPr>
          <p:spPr>
            <a:xfrm>
              <a:off x="8980055" y="5551275"/>
              <a:ext cx="8280400" cy="578697"/>
            </a:xfrm>
            <a:prstGeom prst="rect">
              <a:avLst/>
            </a:prstGeom>
          </p:spPr>
          <p:txBody>
            <a:bodyPr lIns="0" tIns="0" rIns="0" bIns="0" rtlCol="0" anchor="t">
              <a:spAutoFit/>
            </a:bodyPr>
            <a:lstStyle/>
            <a:p>
              <a:pPr algn="ctr">
                <a:lnSpc>
                  <a:spcPts val="3640"/>
                </a:lnSpc>
              </a:pPr>
              <a:r>
                <a:rPr lang="en-US" sz="2600" spc="52">
                  <a:solidFill>
                    <a:srgbClr val="000000"/>
                  </a:solidFill>
                  <a:latin typeface="Open Sans Light Bold"/>
                </a:rPr>
                <a:t>Email address</a:t>
              </a:r>
            </a:p>
          </p:txBody>
        </p:sp>
        <p:sp>
          <p:nvSpPr>
            <p:cNvPr id="10" name="TextBox 10"/>
            <p:cNvSpPr txBox="1"/>
            <p:nvPr/>
          </p:nvSpPr>
          <p:spPr>
            <a:xfrm>
              <a:off x="8466667" y="8093258"/>
              <a:ext cx="9307176" cy="449792"/>
            </a:xfrm>
            <a:prstGeom prst="rect">
              <a:avLst/>
            </a:prstGeom>
          </p:spPr>
          <p:txBody>
            <a:bodyPr lIns="0" tIns="0" rIns="0" bIns="0" rtlCol="0" anchor="t">
              <a:spAutoFit/>
            </a:bodyPr>
            <a:lstStyle/>
            <a:p>
              <a:pPr algn="ctr">
                <a:lnSpc>
                  <a:spcPts val="2800"/>
                </a:lnSpc>
              </a:pPr>
              <a:r>
                <a:rPr lang="en-US" sz="2000" spc="60">
                  <a:solidFill>
                    <a:srgbClr val="000000"/>
                  </a:solidFill>
                  <a:latin typeface="Open Sans Light"/>
                </a:rPr>
                <a:t>(415) 301-5448</a:t>
              </a:r>
            </a:p>
          </p:txBody>
        </p:sp>
        <p:sp>
          <p:nvSpPr>
            <p:cNvPr id="11" name="TextBox 11"/>
            <p:cNvSpPr txBox="1"/>
            <p:nvPr/>
          </p:nvSpPr>
          <p:spPr>
            <a:xfrm>
              <a:off x="8980055" y="7356985"/>
              <a:ext cx="8280400" cy="578697"/>
            </a:xfrm>
            <a:prstGeom prst="rect">
              <a:avLst/>
            </a:prstGeom>
          </p:spPr>
          <p:txBody>
            <a:bodyPr lIns="0" tIns="0" rIns="0" bIns="0" rtlCol="0" anchor="t">
              <a:spAutoFit/>
            </a:bodyPr>
            <a:lstStyle/>
            <a:p>
              <a:pPr algn="ctr">
                <a:lnSpc>
                  <a:spcPts val="3640"/>
                </a:lnSpc>
              </a:pPr>
              <a:r>
                <a:rPr lang="en-US" sz="2600" spc="52">
                  <a:solidFill>
                    <a:srgbClr val="000000"/>
                  </a:solidFill>
                  <a:latin typeface="Open Sans Light Bold"/>
                </a:rPr>
                <a:t>Phone number</a:t>
              </a:r>
            </a:p>
          </p:txBody>
        </p:sp>
        <p:sp>
          <p:nvSpPr>
            <p:cNvPr id="12" name="AutoShape 12"/>
            <p:cNvSpPr/>
            <p:nvPr/>
          </p:nvSpPr>
          <p:spPr>
            <a:xfrm>
              <a:off x="10875818" y="2452930"/>
              <a:ext cx="4488873" cy="193964"/>
            </a:xfrm>
            <a:prstGeom prst="rect">
              <a:avLst/>
            </a:prstGeom>
            <a:solidFill>
              <a:srgbClr val="EFB145"/>
            </a:solidFill>
          </p:spPr>
          <p:txBody>
            <a:bodyPr/>
            <a:lstStyle/>
            <a:p>
              <a:endParaRPr lang="en-US"/>
            </a:p>
          </p:txBody>
        </p:sp>
      </p:grpSp>
      <p:pic>
        <p:nvPicPr>
          <p:cNvPr id="13" name="Picture 13"/>
          <p:cNvPicPr>
            <a:picLocks noChangeAspect="1"/>
          </p:cNvPicPr>
          <p:nvPr/>
        </p:nvPicPr>
        <p:blipFill>
          <a:blip r:embed="rId3"/>
          <a:srcRect/>
          <a:stretch>
            <a:fillRect/>
          </a:stretch>
        </p:blipFill>
        <p:spPr>
          <a:xfrm>
            <a:off x="154935" y="7076697"/>
            <a:ext cx="2692824" cy="1302654"/>
          </a:xfrm>
          <a:prstGeom prst="rect">
            <a:avLst/>
          </a:prstGeom>
        </p:spPr>
      </p:pic>
      <p:pic>
        <p:nvPicPr>
          <p:cNvPr id="14" name="Picture 14"/>
          <p:cNvPicPr>
            <a:picLocks noChangeAspect="1"/>
          </p:cNvPicPr>
          <p:nvPr/>
        </p:nvPicPr>
        <p:blipFill>
          <a:blip r:embed="rId4"/>
          <a:srcRect/>
          <a:stretch>
            <a:fillRect/>
          </a:stretch>
        </p:blipFill>
        <p:spPr>
          <a:xfrm>
            <a:off x="16112957" y="6315643"/>
            <a:ext cx="2020108" cy="2063708"/>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srcRect t="7812" b="7812"/>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702953" y="5143500"/>
            <a:ext cx="14882094" cy="1618392"/>
          </a:xfrm>
          <a:prstGeom prst="rect">
            <a:avLst/>
          </a:prstGeom>
        </p:spPr>
        <p:txBody>
          <a:bodyPr wrap="square" lIns="0" tIns="0" rIns="0" bIns="0" rtlCol="0" anchor="t">
            <a:spAutoFit/>
          </a:bodyPr>
          <a:lstStyle/>
          <a:p>
            <a:pPr algn="l">
              <a:lnSpc>
                <a:spcPts val="8599"/>
              </a:lnSpc>
            </a:pPr>
            <a:r>
              <a:rPr lang="en-US" sz="23900" b="1" dirty="0">
                <a:solidFill>
                  <a:srgbClr val="FFFFFF"/>
                </a:solidFill>
                <a:latin typeface="Open Sans Light"/>
              </a:rPr>
              <a:t>Questions</a:t>
            </a:r>
          </a:p>
        </p:txBody>
      </p:sp>
      <p:pic>
        <p:nvPicPr>
          <p:cNvPr id="3" name="Picture 3"/>
          <p:cNvPicPr>
            <a:picLocks noChangeAspect="1"/>
          </p:cNvPicPr>
          <p:nvPr/>
        </p:nvPicPr>
        <p:blipFill>
          <a:blip r:embed="rId3"/>
          <a:srcRect/>
          <a:stretch>
            <a:fillRect/>
          </a:stretch>
        </p:blipFill>
        <p:spPr>
          <a:xfrm>
            <a:off x="331414" y="7712888"/>
            <a:ext cx="4082554" cy="2219889"/>
          </a:xfrm>
          <a:prstGeom prst="rect">
            <a:avLst/>
          </a:prstGeom>
        </p:spPr>
      </p:pic>
      <p:pic>
        <p:nvPicPr>
          <p:cNvPr id="4" name="Picture 4"/>
          <p:cNvPicPr>
            <a:picLocks noChangeAspect="1"/>
          </p:cNvPicPr>
          <p:nvPr/>
        </p:nvPicPr>
        <p:blipFill>
          <a:blip r:embed="rId4"/>
          <a:srcRect/>
          <a:stretch>
            <a:fillRect/>
          </a:stretch>
        </p:blipFill>
        <p:spPr>
          <a:xfrm>
            <a:off x="15646107" y="7720428"/>
            <a:ext cx="2165609" cy="221234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FB145"/>
        </a:solidFill>
        <a:effectLst/>
      </p:bgPr>
    </p:bg>
    <p:spTree>
      <p:nvGrpSpPr>
        <p:cNvPr id="1" name=""/>
        <p:cNvGrpSpPr/>
        <p:nvPr/>
      </p:nvGrpSpPr>
      <p:grpSpPr>
        <a:xfrm>
          <a:off x="0" y="0"/>
          <a:ext cx="0" cy="0"/>
          <a:chOff x="0" y="0"/>
          <a:chExt cx="0" cy="0"/>
        </a:xfrm>
      </p:grpSpPr>
      <p:sp>
        <p:nvSpPr>
          <p:cNvPr id="2" name="AutoShape 2"/>
          <p:cNvSpPr/>
          <p:nvPr/>
        </p:nvSpPr>
        <p:spPr>
          <a:xfrm>
            <a:off x="154933" y="169211"/>
            <a:ext cx="10868891" cy="9954491"/>
          </a:xfrm>
          <a:prstGeom prst="rect">
            <a:avLst/>
          </a:prstGeom>
          <a:solidFill>
            <a:srgbClr val="FFFFFF"/>
          </a:solidFill>
        </p:spPr>
        <p:txBody>
          <a:bodyPr/>
          <a:lstStyle/>
          <a:p>
            <a:endParaRPr lang="en-US"/>
          </a:p>
        </p:txBody>
      </p:sp>
      <p:pic>
        <p:nvPicPr>
          <p:cNvPr id="3" name="Picture 3"/>
          <p:cNvPicPr>
            <a:picLocks noChangeAspect="1"/>
          </p:cNvPicPr>
          <p:nvPr/>
        </p:nvPicPr>
        <p:blipFill>
          <a:blip r:embed="rId3"/>
          <a:srcRect t="2322" b="2322"/>
          <a:stretch>
            <a:fillRect/>
          </a:stretch>
        </p:blipFill>
        <p:spPr>
          <a:xfrm>
            <a:off x="11169300" y="163298"/>
            <a:ext cx="6963767" cy="9960405"/>
          </a:xfrm>
          <a:prstGeom prst="rect">
            <a:avLst/>
          </a:prstGeom>
        </p:spPr>
      </p:pic>
      <p:grpSp>
        <p:nvGrpSpPr>
          <p:cNvPr id="4" name="Group 4"/>
          <p:cNvGrpSpPr/>
          <p:nvPr/>
        </p:nvGrpSpPr>
        <p:grpSpPr>
          <a:xfrm>
            <a:off x="11440392" y="9125758"/>
            <a:ext cx="6442364" cy="724824"/>
            <a:chOff x="0" y="0"/>
            <a:chExt cx="8589818" cy="966432"/>
          </a:xfrm>
        </p:grpSpPr>
        <p:sp>
          <p:nvSpPr>
            <p:cNvPr id="5" name="AutoShape 5"/>
            <p:cNvSpPr/>
            <p:nvPr/>
          </p:nvSpPr>
          <p:spPr>
            <a:xfrm>
              <a:off x="0" y="0"/>
              <a:ext cx="8589818" cy="966432"/>
            </a:xfrm>
            <a:prstGeom prst="rect">
              <a:avLst/>
            </a:prstGeom>
            <a:solidFill>
              <a:srgbClr val="EFB145"/>
            </a:solidFill>
          </p:spPr>
          <p:txBody>
            <a:bodyPr/>
            <a:lstStyle/>
            <a:p>
              <a:endParaRPr lang="en-US"/>
            </a:p>
          </p:txBody>
        </p:sp>
        <p:sp>
          <p:nvSpPr>
            <p:cNvPr id="6" name="TextBox 6"/>
            <p:cNvSpPr txBox="1"/>
            <p:nvPr/>
          </p:nvSpPr>
          <p:spPr>
            <a:xfrm>
              <a:off x="780472" y="286366"/>
              <a:ext cx="7366000" cy="352213"/>
            </a:xfrm>
            <a:prstGeom prst="rect">
              <a:avLst/>
            </a:prstGeom>
          </p:spPr>
          <p:txBody>
            <a:bodyPr lIns="0" tIns="0" rIns="0" bIns="0" rtlCol="0" anchor="t">
              <a:spAutoFit/>
            </a:bodyPr>
            <a:lstStyle/>
            <a:p>
              <a:pPr algn="r">
                <a:lnSpc>
                  <a:spcPts val="2240"/>
                </a:lnSpc>
              </a:pPr>
              <a:endParaRPr/>
            </a:p>
          </p:txBody>
        </p:sp>
      </p:grpSp>
      <p:sp>
        <p:nvSpPr>
          <p:cNvPr id="7" name="AutoShape 7"/>
          <p:cNvSpPr/>
          <p:nvPr/>
        </p:nvSpPr>
        <p:spPr>
          <a:xfrm>
            <a:off x="738085" y="3322448"/>
            <a:ext cx="3366655" cy="145473"/>
          </a:xfrm>
          <a:prstGeom prst="rect">
            <a:avLst/>
          </a:prstGeom>
          <a:solidFill>
            <a:srgbClr val="EFB145"/>
          </a:solidFill>
        </p:spPr>
        <p:txBody>
          <a:bodyPr/>
          <a:lstStyle/>
          <a:p>
            <a:endParaRPr lang="en-US"/>
          </a:p>
        </p:txBody>
      </p:sp>
      <p:pic>
        <p:nvPicPr>
          <p:cNvPr id="8" name="Picture 8"/>
          <p:cNvPicPr>
            <a:picLocks noChangeAspect="1"/>
          </p:cNvPicPr>
          <p:nvPr/>
        </p:nvPicPr>
        <p:blipFill>
          <a:blip r:embed="rId4"/>
          <a:srcRect l="9605" t="18454" r="8213" b="22966"/>
          <a:stretch>
            <a:fillRect/>
          </a:stretch>
        </p:blipFill>
        <p:spPr>
          <a:xfrm>
            <a:off x="155864" y="163298"/>
            <a:ext cx="5292033" cy="1256602"/>
          </a:xfrm>
          <a:prstGeom prst="rect">
            <a:avLst/>
          </a:prstGeom>
        </p:spPr>
      </p:pic>
      <p:pic>
        <p:nvPicPr>
          <p:cNvPr id="9" name="Picture 9"/>
          <p:cNvPicPr>
            <a:picLocks noChangeAspect="1"/>
          </p:cNvPicPr>
          <p:nvPr/>
        </p:nvPicPr>
        <p:blipFill>
          <a:blip r:embed="rId5"/>
          <a:srcRect/>
          <a:stretch>
            <a:fillRect/>
          </a:stretch>
        </p:blipFill>
        <p:spPr>
          <a:xfrm>
            <a:off x="449545" y="8606973"/>
            <a:ext cx="2692824" cy="1302654"/>
          </a:xfrm>
          <a:prstGeom prst="rect">
            <a:avLst/>
          </a:prstGeom>
        </p:spPr>
      </p:pic>
      <p:sp>
        <p:nvSpPr>
          <p:cNvPr id="10" name="TextBox 10"/>
          <p:cNvSpPr txBox="1"/>
          <p:nvPr/>
        </p:nvSpPr>
        <p:spPr>
          <a:xfrm>
            <a:off x="738085" y="7966349"/>
            <a:ext cx="8746836" cy="331470"/>
          </a:xfrm>
          <a:prstGeom prst="rect">
            <a:avLst/>
          </a:prstGeom>
        </p:spPr>
        <p:txBody>
          <a:bodyPr lIns="0" tIns="0" rIns="0" bIns="0" rtlCol="0" anchor="t">
            <a:spAutoFit/>
          </a:bodyPr>
          <a:lstStyle/>
          <a:p>
            <a:pPr algn="l">
              <a:lnSpc>
                <a:spcPts val="2729"/>
              </a:lnSpc>
            </a:pPr>
            <a:endParaRPr/>
          </a:p>
        </p:txBody>
      </p:sp>
      <p:sp>
        <p:nvSpPr>
          <p:cNvPr id="11" name="TextBox 11"/>
          <p:cNvSpPr txBox="1"/>
          <p:nvPr/>
        </p:nvSpPr>
        <p:spPr>
          <a:xfrm>
            <a:off x="738085" y="1941556"/>
            <a:ext cx="7373768" cy="743473"/>
          </a:xfrm>
          <a:prstGeom prst="rect">
            <a:avLst/>
          </a:prstGeom>
        </p:spPr>
        <p:txBody>
          <a:bodyPr lIns="0" tIns="0" rIns="0" bIns="0" rtlCol="0" anchor="t">
            <a:spAutoFit/>
          </a:bodyPr>
          <a:lstStyle/>
          <a:p>
            <a:pPr algn="l">
              <a:lnSpc>
                <a:spcPts val="6240"/>
              </a:lnSpc>
            </a:pPr>
            <a:r>
              <a:rPr lang="en-US" sz="4800" dirty="0">
                <a:solidFill>
                  <a:srgbClr val="000000"/>
                </a:solidFill>
                <a:latin typeface="Raleway Thin Bold"/>
              </a:rPr>
              <a:t>Tonight’s Agenda</a:t>
            </a:r>
          </a:p>
        </p:txBody>
      </p:sp>
      <p:sp>
        <p:nvSpPr>
          <p:cNvPr id="12" name="TextBox 12"/>
          <p:cNvSpPr txBox="1"/>
          <p:nvPr/>
        </p:nvSpPr>
        <p:spPr>
          <a:xfrm>
            <a:off x="738085" y="4009787"/>
            <a:ext cx="7767002" cy="2692340"/>
          </a:xfrm>
          <a:prstGeom prst="rect">
            <a:avLst/>
          </a:prstGeom>
        </p:spPr>
        <p:txBody>
          <a:bodyPr lIns="0" tIns="0" rIns="0" bIns="0" rtlCol="0" anchor="t">
            <a:spAutoFit/>
          </a:bodyPr>
          <a:lstStyle/>
          <a:p>
            <a:pPr marL="626110" lvl="1" indent="-313055">
              <a:lnSpc>
                <a:spcPts val="3480"/>
              </a:lnSpc>
              <a:buFont typeface="Arial"/>
              <a:buChar char="•"/>
            </a:pPr>
            <a:r>
              <a:rPr lang="en-US" sz="2900" spc="58" dirty="0">
                <a:solidFill>
                  <a:srgbClr val="000000"/>
                </a:solidFill>
                <a:latin typeface="HK Grotesk Pro Hairline Bold"/>
              </a:rPr>
              <a:t>Rise Housing Solutions Overview</a:t>
            </a:r>
          </a:p>
          <a:p>
            <a:pPr marL="626110" lvl="1" indent="-313055">
              <a:lnSpc>
                <a:spcPts val="3480"/>
              </a:lnSpc>
              <a:buFont typeface="Arial"/>
              <a:buChar char="•"/>
            </a:pPr>
            <a:r>
              <a:rPr lang="en-US" sz="2900" spc="58" dirty="0">
                <a:solidFill>
                  <a:srgbClr val="000000"/>
                </a:solidFill>
                <a:latin typeface="HK Grotesk Pro Hairline Bold"/>
              </a:rPr>
              <a:t>Overview of the BMR Rental Program</a:t>
            </a:r>
          </a:p>
          <a:p>
            <a:pPr marL="626110" lvl="1" indent="-313055">
              <a:lnSpc>
                <a:spcPts val="3480"/>
              </a:lnSpc>
              <a:buFont typeface="Arial"/>
              <a:buChar char="•"/>
            </a:pPr>
            <a:r>
              <a:rPr lang="en-US" sz="2900" spc="58" dirty="0">
                <a:solidFill>
                  <a:srgbClr val="000000"/>
                </a:solidFill>
                <a:latin typeface="HK Grotesk Pro Hairline Bold"/>
              </a:rPr>
              <a:t>Overview of the BMR Ownership Program</a:t>
            </a:r>
          </a:p>
          <a:p>
            <a:pPr marL="626110" lvl="1" indent="-313055">
              <a:lnSpc>
                <a:spcPts val="3480"/>
              </a:lnSpc>
              <a:buFont typeface="Arial"/>
              <a:buChar char="•"/>
            </a:pPr>
            <a:r>
              <a:rPr lang="en-US" sz="2900" spc="58" dirty="0">
                <a:solidFill>
                  <a:srgbClr val="000000"/>
                </a:solidFill>
                <a:latin typeface="HK Grotesk Pro Hairline Bold"/>
              </a:rPr>
              <a:t>Priority Points and Lottery Process</a:t>
            </a:r>
          </a:p>
          <a:p>
            <a:pPr marL="626110" lvl="1" indent="-313055" algn="l">
              <a:lnSpc>
                <a:spcPts val="3480"/>
              </a:lnSpc>
              <a:buFont typeface="Arial"/>
              <a:buChar char="•"/>
            </a:pPr>
            <a:r>
              <a:rPr lang="en-US" sz="2900" spc="58" dirty="0">
                <a:solidFill>
                  <a:srgbClr val="000000"/>
                </a:solidFill>
                <a:latin typeface="HK Grotesk Pro Hairline Bold"/>
              </a:rPr>
              <a:t>How to join the 2025 Waitlist </a:t>
            </a:r>
          </a:p>
          <a:p>
            <a:pPr marL="626110" lvl="1" indent="-313055" algn="l">
              <a:lnSpc>
                <a:spcPts val="3480"/>
              </a:lnSpc>
              <a:buFont typeface="Arial"/>
              <a:buChar char="•"/>
            </a:pPr>
            <a:r>
              <a:rPr lang="en-US" sz="2900" spc="58" dirty="0">
                <a:solidFill>
                  <a:srgbClr val="000000"/>
                </a:solidFill>
                <a:latin typeface="HK Grotesk Pro Hairline Bold"/>
              </a:rPr>
              <a:t>Questions</a:t>
            </a:r>
          </a:p>
        </p:txBody>
      </p:sp>
      <p:sp>
        <p:nvSpPr>
          <p:cNvPr id="13" name="AutoShape 13"/>
          <p:cNvSpPr/>
          <p:nvPr/>
        </p:nvSpPr>
        <p:spPr>
          <a:xfrm>
            <a:off x="738085" y="7279010"/>
            <a:ext cx="3366655" cy="145473"/>
          </a:xfrm>
          <a:prstGeom prst="rect">
            <a:avLst/>
          </a:prstGeom>
          <a:solidFill>
            <a:srgbClr val="EFB145"/>
          </a:solidFill>
        </p:spPr>
        <p:txBody>
          <a:bodyPr/>
          <a:lstStyle/>
          <a:p>
            <a:endParaRPr lang="en-US"/>
          </a:p>
        </p:txBody>
      </p:sp>
      <p:grpSp>
        <p:nvGrpSpPr>
          <p:cNvPr id="14" name="Group 14"/>
          <p:cNvGrpSpPr/>
          <p:nvPr/>
        </p:nvGrpSpPr>
        <p:grpSpPr>
          <a:xfrm>
            <a:off x="11690703" y="9125758"/>
            <a:ext cx="6442364" cy="724824"/>
            <a:chOff x="0" y="0"/>
            <a:chExt cx="8589818" cy="966432"/>
          </a:xfrm>
        </p:grpSpPr>
        <p:sp>
          <p:nvSpPr>
            <p:cNvPr id="15" name="AutoShape 15"/>
            <p:cNvSpPr/>
            <p:nvPr/>
          </p:nvSpPr>
          <p:spPr>
            <a:xfrm>
              <a:off x="0" y="0"/>
              <a:ext cx="8589818" cy="966432"/>
            </a:xfrm>
            <a:prstGeom prst="rect">
              <a:avLst/>
            </a:prstGeom>
            <a:solidFill>
              <a:srgbClr val="EFB145"/>
            </a:solidFill>
          </p:spPr>
          <p:txBody>
            <a:bodyPr/>
            <a:lstStyle/>
            <a:p>
              <a:endParaRPr lang="en-US"/>
            </a:p>
          </p:txBody>
        </p:sp>
        <p:sp>
          <p:nvSpPr>
            <p:cNvPr id="16" name="TextBox 16"/>
            <p:cNvSpPr txBox="1"/>
            <p:nvPr/>
          </p:nvSpPr>
          <p:spPr>
            <a:xfrm>
              <a:off x="780472" y="295891"/>
              <a:ext cx="7365999" cy="352832"/>
            </a:xfrm>
            <a:prstGeom prst="rect">
              <a:avLst/>
            </a:prstGeom>
          </p:spPr>
          <p:txBody>
            <a:bodyPr lIns="0" tIns="0" rIns="0" bIns="0" rtlCol="0" anchor="t">
              <a:spAutoFit/>
            </a:bodyPr>
            <a:lstStyle/>
            <a:p>
              <a:pPr algn="r">
                <a:lnSpc>
                  <a:spcPts val="2240"/>
                </a:lnSpc>
              </a:pPr>
              <a:r>
                <a:rPr lang="en-US" sz="1600" spc="320" dirty="0">
                  <a:solidFill>
                    <a:srgbClr val="FFFFFF"/>
                  </a:solidFill>
                  <a:latin typeface="Open Sans Light Bold"/>
                </a:rPr>
                <a:t>BMR WORKSHOP | 2025 </a:t>
              </a: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srcRect t="7812" b="7812"/>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588653" y="5166732"/>
            <a:ext cx="15110694" cy="1618392"/>
          </a:xfrm>
          <a:prstGeom prst="rect">
            <a:avLst/>
          </a:prstGeom>
        </p:spPr>
        <p:txBody>
          <a:bodyPr wrap="square" lIns="0" tIns="0" rIns="0" bIns="0" rtlCol="0" anchor="t">
            <a:spAutoFit/>
          </a:bodyPr>
          <a:lstStyle/>
          <a:p>
            <a:pPr algn="l">
              <a:lnSpc>
                <a:spcPts val="8599"/>
              </a:lnSpc>
            </a:pPr>
            <a:r>
              <a:rPr lang="en-US" sz="23900" b="1" dirty="0">
                <a:solidFill>
                  <a:srgbClr val="FFFFFF"/>
                </a:solidFill>
                <a:latin typeface="Open Sans Light"/>
              </a:rPr>
              <a:t>Thank You</a:t>
            </a:r>
          </a:p>
        </p:txBody>
      </p:sp>
      <p:pic>
        <p:nvPicPr>
          <p:cNvPr id="3" name="Picture 3"/>
          <p:cNvPicPr>
            <a:picLocks noChangeAspect="1"/>
          </p:cNvPicPr>
          <p:nvPr/>
        </p:nvPicPr>
        <p:blipFill>
          <a:blip r:embed="rId3"/>
          <a:srcRect/>
          <a:stretch>
            <a:fillRect/>
          </a:stretch>
        </p:blipFill>
        <p:spPr>
          <a:xfrm>
            <a:off x="331414" y="7712888"/>
            <a:ext cx="4082554" cy="2219889"/>
          </a:xfrm>
          <a:prstGeom prst="rect">
            <a:avLst/>
          </a:prstGeom>
        </p:spPr>
      </p:pic>
      <p:pic>
        <p:nvPicPr>
          <p:cNvPr id="4" name="Picture 4"/>
          <p:cNvPicPr>
            <a:picLocks noChangeAspect="1"/>
          </p:cNvPicPr>
          <p:nvPr/>
        </p:nvPicPr>
        <p:blipFill>
          <a:blip r:embed="rId4"/>
          <a:srcRect/>
          <a:stretch>
            <a:fillRect/>
          </a:stretch>
        </p:blipFill>
        <p:spPr>
          <a:xfrm>
            <a:off x="15646107" y="7720428"/>
            <a:ext cx="2165609" cy="2212349"/>
          </a:xfrm>
          <a:prstGeom prst="rect">
            <a:avLst/>
          </a:prstGeom>
        </p:spPr>
      </p:pic>
    </p:spTree>
    <p:extLst>
      <p:ext uri="{BB962C8B-B14F-4D97-AF65-F5344CB8AC3E}">
        <p14:creationId xmlns:p14="http://schemas.microsoft.com/office/powerpoint/2010/main" val="2781727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FB145"/>
        </a:solidFill>
        <a:effectLst/>
      </p:bgPr>
    </p:bg>
    <p:spTree>
      <p:nvGrpSpPr>
        <p:cNvPr id="1" name=""/>
        <p:cNvGrpSpPr/>
        <p:nvPr/>
      </p:nvGrpSpPr>
      <p:grpSpPr>
        <a:xfrm>
          <a:off x="0" y="0"/>
          <a:ext cx="0" cy="0"/>
          <a:chOff x="0" y="0"/>
          <a:chExt cx="0" cy="0"/>
        </a:xfrm>
      </p:grpSpPr>
      <p:sp>
        <p:nvSpPr>
          <p:cNvPr id="2" name="AutoShape 2"/>
          <p:cNvSpPr/>
          <p:nvPr/>
        </p:nvSpPr>
        <p:spPr>
          <a:xfrm>
            <a:off x="155864" y="163298"/>
            <a:ext cx="17976273" cy="9954491"/>
          </a:xfrm>
          <a:prstGeom prst="rect">
            <a:avLst/>
          </a:prstGeom>
          <a:solidFill>
            <a:srgbClr val="FFFFFF"/>
          </a:solidFill>
        </p:spPr>
        <p:txBody>
          <a:bodyPr/>
          <a:lstStyle/>
          <a:p>
            <a:endParaRPr lang="en-US"/>
          </a:p>
        </p:txBody>
      </p:sp>
      <p:grpSp>
        <p:nvGrpSpPr>
          <p:cNvPr id="3" name="Group 3"/>
          <p:cNvGrpSpPr/>
          <p:nvPr/>
        </p:nvGrpSpPr>
        <p:grpSpPr>
          <a:xfrm>
            <a:off x="11440392" y="9125758"/>
            <a:ext cx="6442364" cy="724824"/>
            <a:chOff x="0" y="0"/>
            <a:chExt cx="8589818" cy="966432"/>
          </a:xfrm>
        </p:grpSpPr>
        <p:sp>
          <p:nvSpPr>
            <p:cNvPr id="4" name="AutoShape 4"/>
            <p:cNvSpPr/>
            <p:nvPr/>
          </p:nvSpPr>
          <p:spPr>
            <a:xfrm>
              <a:off x="0" y="0"/>
              <a:ext cx="8589818" cy="966432"/>
            </a:xfrm>
            <a:prstGeom prst="rect">
              <a:avLst/>
            </a:prstGeom>
            <a:solidFill>
              <a:srgbClr val="EFB145"/>
            </a:solidFill>
          </p:spPr>
          <p:txBody>
            <a:bodyPr/>
            <a:lstStyle/>
            <a:p>
              <a:endParaRPr lang="en-US"/>
            </a:p>
          </p:txBody>
        </p:sp>
        <p:sp>
          <p:nvSpPr>
            <p:cNvPr id="5" name="TextBox 5"/>
            <p:cNvSpPr txBox="1"/>
            <p:nvPr/>
          </p:nvSpPr>
          <p:spPr>
            <a:xfrm>
              <a:off x="780472" y="295891"/>
              <a:ext cx="7365999" cy="352832"/>
            </a:xfrm>
            <a:prstGeom prst="rect">
              <a:avLst/>
            </a:prstGeom>
          </p:spPr>
          <p:txBody>
            <a:bodyPr lIns="0" tIns="0" rIns="0" bIns="0" rtlCol="0" anchor="t">
              <a:spAutoFit/>
            </a:bodyPr>
            <a:lstStyle/>
            <a:p>
              <a:pPr algn="r">
                <a:lnSpc>
                  <a:spcPts val="2240"/>
                </a:lnSpc>
              </a:pPr>
              <a:r>
                <a:rPr lang="en-US" sz="1600" spc="320" dirty="0">
                  <a:solidFill>
                    <a:srgbClr val="FFFFFF"/>
                  </a:solidFill>
                  <a:latin typeface="Open Sans Light Bold"/>
                </a:rPr>
                <a:t>BMR WORKSHOP | 2025 </a:t>
              </a:r>
            </a:p>
          </p:txBody>
        </p:sp>
      </p:grpSp>
      <p:grpSp>
        <p:nvGrpSpPr>
          <p:cNvPr id="6" name="Group 6"/>
          <p:cNvGrpSpPr/>
          <p:nvPr/>
        </p:nvGrpSpPr>
        <p:grpSpPr>
          <a:xfrm>
            <a:off x="910796" y="5500013"/>
            <a:ext cx="9557327" cy="4388128"/>
            <a:chOff x="0" y="-47625"/>
            <a:chExt cx="12743103" cy="5850836"/>
          </a:xfrm>
        </p:grpSpPr>
        <p:sp>
          <p:nvSpPr>
            <p:cNvPr id="7" name="TextBox 7"/>
            <p:cNvSpPr txBox="1"/>
            <p:nvPr/>
          </p:nvSpPr>
          <p:spPr>
            <a:xfrm>
              <a:off x="0" y="3649801"/>
              <a:ext cx="12743103" cy="2153410"/>
            </a:xfrm>
            <a:prstGeom prst="rect">
              <a:avLst/>
            </a:prstGeom>
          </p:spPr>
          <p:txBody>
            <a:bodyPr lIns="0" tIns="0" rIns="0" bIns="0" rtlCol="0" anchor="t">
              <a:spAutoFit/>
            </a:bodyPr>
            <a:lstStyle/>
            <a:p>
              <a:pPr algn="l">
                <a:lnSpc>
                  <a:spcPts val="3219"/>
                </a:lnSpc>
              </a:pPr>
              <a:r>
                <a:rPr lang="en-US" sz="2300" spc="69" dirty="0">
                  <a:solidFill>
                    <a:srgbClr val="000000"/>
                  </a:solidFill>
                  <a:latin typeface="Open Sans Light"/>
                </a:rPr>
                <a:t>We partner with local jurisdictions and companies in the Bay Area to advance affordable housing goals via equitable program design and management. Other jurisdictions include Novato, Daly City, Alameda, San Leandro and 777 Hamilton (Teacher Housing)</a:t>
              </a:r>
              <a:r>
                <a:rPr lang="en-US" sz="1499" spc="44" dirty="0">
                  <a:solidFill>
                    <a:srgbClr val="000000"/>
                  </a:solidFill>
                  <a:latin typeface="Open Sans Light"/>
                </a:rPr>
                <a:t> </a:t>
              </a:r>
            </a:p>
          </p:txBody>
        </p:sp>
        <p:sp>
          <p:nvSpPr>
            <p:cNvPr id="8" name="TextBox 8"/>
            <p:cNvSpPr txBox="1"/>
            <p:nvPr/>
          </p:nvSpPr>
          <p:spPr>
            <a:xfrm>
              <a:off x="0" y="2308489"/>
              <a:ext cx="9361055" cy="751628"/>
            </a:xfrm>
            <a:prstGeom prst="rect">
              <a:avLst/>
            </a:prstGeom>
          </p:spPr>
          <p:txBody>
            <a:bodyPr lIns="0" tIns="0" rIns="0" bIns="0" rtlCol="0" anchor="t">
              <a:spAutoFit/>
            </a:bodyPr>
            <a:lstStyle/>
            <a:p>
              <a:pPr algn="l">
                <a:lnSpc>
                  <a:spcPts val="4759"/>
                </a:lnSpc>
              </a:pPr>
              <a:r>
                <a:rPr lang="en-US" sz="3400" spc="68">
                  <a:solidFill>
                    <a:srgbClr val="000000"/>
                  </a:solidFill>
                  <a:latin typeface="HK Sentiments Light"/>
                </a:rPr>
                <a:t>Who We Are</a:t>
              </a:r>
            </a:p>
          </p:txBody>
        </p:sp>
        <p:sp>
          <p:nvSpPr>
            <p:cNvPr id="9" name="TextBox 9"/>
            <p:cNvSpPr txBox="1"/>
            <p:nvPr/>
          </p:nvSpPr>
          <p:spPr>
            <a:xfrm>
              <a:off x="0" y="-47625"/>
              <a:ext cx="12464055" cy="1020445"/>
            </a:xfrm>
            <a:prstGeom prst="rect">
              <a:avLst/>
            </a:prstGeom>
          </p:spPr>
          <p:txBody>
            <a:bodyPr lIns="0" tIns="0" rIns="0" bIns="0" rtlCol="0" anchor="t">
              <a:spAutoFit/>
            </a:bodyPr>
            <a:lstStyle/>
            <a:p>
              <a:pPr algn="l">
                <a:lnSpc>
                  <a:spcPts val="6240"/>
                </a:lnSpc>
              </a:pPr>
              <a:r>
                <a:rPr lang="en-US" sz="4800">
                  <a:solidFill>
                    <a:srgbClr val="000000"/>
                  </a:solidFill>
                  <a:latin typeface="HK Grotesk Pro Hairline Bold"/>
                </a:rPr>
                <a:t>Rise Housing Solutions</a:t>
              </a:r>
            </a:p>
          </p:txBody>
        </p:sp>
        <p:sp>
          <p:nvSpPr>
            <p:cNvPr id="10" name="AutoShape 10"/>
            <p:cNvSpPr/>
            <p:nvPr/>
          </p:nvSpPr>
          <p:spPr>
            <a:xfrm>
              <a:off x="0" y="1612243"/>
              <a:ext cx="4488873" cy="193964"/>
            </a:xfrm>
            <a:prstGeom prst="rect">
              <a:avLst/>
            </a:prstGeom>
            <a:solidFill>
              <a:srgbClr val="EFB145"/>
            </a:solidFill>
          </p:spPr>
          <p:txBody>
            <a:bodyPr/>
            <a:lstStyle/>
            <a:p>
              <a:endParaRPr lang="en-US"/>
            </a:p>
          </p:txBody>
        </p:sp>
      </p:grpSp>
      <p:pic>
        <p:nvPicPr>
          <p:cNvPr id="11" name="Picture 11"/>
          <p:cNvPicPr>
            <a:picLocks noChangeAspect="1"/>
          </p:cNvPicPr>
          <p:nvPr/>
        </p:nvPicPr>
        <p:blipFill>
          <a:blip r:embed="rId2"/>
          <a:srcRect t="29657" b="29657"/>
          <a:stretch>
            <a:fillRect/>
          </a:stretch>
        </p:blipFill>
        <p:spPr>
          <a:xfrm>
            <a:off x="910796" y="677169"/>
            <a:ext cx="16466409" cy="446633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35082" y="145473"/>
            <a:ext cx="18017836" cy="9996055"/>
          </a:xfrm>
          <a:prstGeom prst="rect">
            <a:avLst/>
          </a:prstGeom>
          <a:solidFill>
            <a:srgbClr val="EFB145"/>
          </a:solidFill>
        </p:spPr>
        <p:txBody>
          <a:bodyPr/>
          <a:lstStyle/>
          <a:p>
            <a:endParaRPr lang="en-US"/>
          </a:p>
        </p:txBody>
      </p:sp>
      <p:sp>
        <p:nvSpPr>
          <p:cNvPr id="3" name="AutoShape 3"/>
          <p:cNvSpPr/>
          <p:nvPr/>
        </p:nvSpPr>
        <p:spPr>
          <a:xfrm>
            <a:off x="0" y="3244022"/>
            <a:ext cx="18288000" cy="3798956"/>
          </a:xfrm>
          <a:prstGeom prst="rect">
            <a:avLst/>
          </a:prstGeom>
          <a:solidFill>
            <a:srgbClr val="FFFFFF"/>
          </a:solidFill>
        </p:spPr>
        <p:txBody>
          <a:bodyPr/>
          <a:lstStyle/>
          <a:p>
            <a:endParaRPr lang="en-US"/>
          </a:p>
        </p:txBody>
      </p:sp>
      <p:pic>
        <p:nvPicPr>
          <p:cNvPr id="4" name="Picture 4"/>
          <p:cNvPicPr>
            <a:picLocks noChangeAspect="1"/>
          </p:cNvPicPr>
          <p:nvPr/>
        </p:nvPicPr>
        <p:blipFill>
          <a:blip r:embed="rId2"/>
          <a:srcRect/>
          <a:stretch>
            <a:fillRect/>
          </a:stretch>
        </p:blipFill>
        <p:spPr>
          <a:xfrm>
            <a:off x="331414" y="7712888"/>
            <a:ext cx="4082554" cy="2219889"/>
          </a:xfrm>
          <a:prstGeom prst="rect">
            <a:avLst/>
          </a:prstGeom>
        </p:spPr>
      </p:pic>
      <p:pic>
        <p:nvPicPr>
          <p:cNvPr id="5" name="Picture 5"/>
          <p:cNvPicPr>
            <a:picLocks noChangeAspect="1"/>
          </p:cNvPicPr>
          <p:nvPr/>
        </p:nvPicPr>
        <p:blipFill>
          <a:blip r:embed="rId3"/>
          <a:srcRect/>
          <a:stretch>
            <a:fillRect/>
          </a:stretch>
        </p:blipFill>
        <p:spPr>
          <a:xfrm>
            <a:off x="15646107" y="7720428"/>
            <a:ext cx="2165609" cy="2212349"/>
          </a:xfrm>
          <a:prstGeom prst="rect">
            <a:avLst/>
          </a:prstGeom>
        </p:spPr>
      </p:pic>
      <p:sp>
        <p:nvSpPr>
          <p:cNvPr id="6" name="TextBox 6"/>
          <p:cNvSpPr txBox="1"/>
          <p:nvPr/>
        </p:nvSpPr>
        <p:spPr>
          <a:xfrm>
            <a:off x="2037617" y="5010150"/>
            <a:ext cx="14212766" cy="862571"/>
          </a:xfrm>
          <a:prstGeom prst="rect">
            <a:avLst/>
          </a:prstGeom>
        </p:spPr>
        <p:txBody>
          <a:bodyPr lIns="0" tIns="0" rIns="0" bIns="0" rtlCol="0" anchor="t">
            <a:spAutoFit/>
          </a:bodyPr>
          <a:lstStyle/>
          <a:p>
            <a:pPr algn="ctr">
              <a:lnSpc>
                <a:spcPts val="6280"/>
              </a:lnSpc>
            </a:pPr>
            <a:r>
              <a:rPr lang="en-US" sz="4831">
                <a:solidFill>
                  <a:srgbClr val="2C5484"/>
                </a:solidFill>
                <a:latin typeface="Gabriel Sans Thin Bold"/>
              </a:rPr>
              <a:t>BMR RENTAL PROGRAM </a:t>
            </a:r>
          </a:p>
        </p:txBody>
      </p:sp>
      <p:sp>
        <p:nvSpPr>
          <p:cNvPr id="7" name="TextBox 7"/>
          <p:cNvSpPr txBox="1"/>
          <p:nvPr/>
        </p:nvSpPr>
        <p:spPr>
          <a:xfrm>
            <a:off x="4413968" y="4384147"/>
            <a:ext cx="9460065" cy="394742"/>
          </a:xfrm>
          <a:prstGeom prst="rect">
            <a:avLst/>
          </a:prstGeom>
        </p:spPr>
        <p:txBody>
          <a:bodyPr lIns="0" tIns="0" rIns="0" bIns="0" rtlCol="0" anchor="t">
            <a:spAutoFit/>
          </a:bodyPr>
          <a:lstStyle/>
          <a:p>
            <a:pPr algn="ctr">
              <a:lnSpc>
                <a:spcPts val="2917"/>
              </a:lnSpc>
            </a:pPr>
            <a:r>
              <a:rPr lang="en-US" sz="2083" spc="416">
                <a:solidFill>
                  <a:srgbClr val="2C5484"/>
                </a:solidFill>
                <a:latin typeface="Gabriel Sans Condensed Thin Bold"/>
              </a:rPr>
              <a:t>CITY OF CUPERTINO BELOW MARKET RATE PROGRAM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217697" y="6334465"/>
            <a:ext cx="5036383" cy="778530"/>
          </a:xfrm>
          <a:prstGeom prst="rect">
            <a:avLst/>
          </a:prstGeom>
          <a:solidFill>
            <a:srgbClr val="FBAB1C"/>
          </a:solidFill>
        </p:spPr>
        <p:txBody>
          <a:bodyPr/>
          <a:lstStyle/>
          <a:p>
            <a:endParaRPr lang="en-US"/>
          </a:p>
        </p:txBody>
      </p:sp>
      <p:pic>
        <p:nvPicPr>
          <p:cNvPr id="3" name="Picture 3"/>
          <p:cNvPicPr>
            <a:picLocks noChangeAspect="1"/>
          </p:cNvPicPr>
          <p:nvPr/>
        </p:nvPicPr>
        <p:blipFill>
          <a:blip r:embed="rId2"/>
          <a:srcRect l="5559" r="5559"/>
          <a:stretch>
            <a:fillRect/>
          </a:stretch>
        </p:blipFill>
        <p:spPr>
          <a:xfrm>
            <a:off x="1213492" y="3147379"/>
            <a:ext cx="5040588" cy="3053736"/>
          </a:xfrm>
          <a:prstGeom prst="rect">
            <a:avLst/>
          </a:prstGeom>
        </p:spPr>
      </p:pic>
      <p:grpSp>
        <p:nvGrpSpPr>
          <p:cNvPr id="4" name="Group 4"/>
          <p:cNvGrpSpPr/>
          <p:nvPr/>
        </p:nvGrpSpPr>
        <p:grpSpPr>
          <a:xfrm>
            <a:off x="-457328" y="1028700"/>
            <a:ext cx="15421542" cy="1448289"/>
            <a:chOff x="0" y="0"/>
            <a:chExt cx="20562057" cy="1931052"/>
          </a:xfrm>
        </p:grpSpPr>
        <p:sp>
          <p:nvSpPr>
            <p:cNvPr id="5" name="AutoShape 5"/>
            <p:cNvSpPr/>
            <p:nvPr/>
          </p:nvSpPr>
          <p:spPr>
            <a:xfrm>
              <a:off x="0" y="0"/>
              <a:ext cx="20562057" cy="1931052"/>
            </a:xfrm>
            <a:prstGeom prst="rect">
              <a:avLst/>
            </a:prstGeom>
            <a:solidFill>
              <a:srgbClr val="FBAB1C"/>
            </a:solidFill>
          </p:spPr>
          <p:txBody>
            <a:bodyPr/>
            <a:lstStyle/>
            <a:p>
              <a:endParaRPr lang="en-US"/>
            </a:p>
          </p:txBody>
        </p:sp>
        <p:sp>
          <p:nvSpPr>
            <p:cNvPr id="6" name="TextBox 6"/>
            <p:cNvSpPr txBox="1"/>
            <p:nvPr/>
          </p:nvSpPr>
          <p:spPr>
            <a:xfrm>
              <a:off x="1981371" y="376881"/>
              <a:ext cx="18194353" cy="1167765"/>
            </a:xfrm>
            <a:prstGeom prst="rect">
              <a:avLst/>
            </a:prstGeom>
          </p:spPr>
          <p:txBody>
            <a:bodyPr lIns="0" tIns="0" rIns="0" bIns="0" rtlCol="0" anchor="t">
              <a:spAutoFit/>
            </a:bodyPr>
            <a:lstStyle/>
            <a:p>
              <a:pPr algn="l">
                <a:lnSpc>
                  <a:spcPts val="5700"/>
                </a:lnSpc>
              </a:pPr>
              <a:r>
                <a:rPr lang="en-US" sz="5700">
                  <a:solidFill>
                    <a:srgbClr val="000000"/>
                  </a:solidFill>
                  <a:latin typeface="Gabriel Sans Thin"/>
                </a:rPr>
                <a:t>BMR Rental Inventory</a:t>
              </a:r>
            </a:p>
          </p:txBody>
        </p:sp>
      </p:grpSp>
      <p:sp>
        <p:nvSpPr>
          <p:cNvPr id="7" name="AutoShape 7"/>
          <p:cNvSpPr/>
          <p:nvPr/>
        </p:nvSpPr>
        <p:spPr>
          <a:xfrm>
            <a:off x="6628166" y="6334465"/>
            <a:ext cx="5036383" cy="778530"/>
          </a:xfrm>
          <a:prstGeom prst="rect">
            <a:avLst/>
          </a:prstGeom>
          <a:solidFill>
            <a:srgbClr val="FBAB1C"/>
          </a:solidFill>
        </p:spPr>
        <p:txBody>
          <a:bodyPr/>
          <a:lstStyle/>
          <a:p>
            <a:endParaRPr lang="en-US"/>
          </a:p>
        </p:txBody>
      </p:sp>
      <p:pic>
        <p:nvPicPr>
          <p:cNvPr id="8" name="Picture 8"/>
          <p:cNvPicPr>
            <a:picLocks noChangeAspect="1"/>
          </p:cNvPicPr>
          <p:nvPr/>
        </p:nvPicPr>
        <p:blipFill>
          <a:blip r:embed="rId3"/>
          <a:srcRect t="9611" b="9611"/>
          <a:stretch>
            <a:fillRect/>
          </a:stretch>
        </p:blipFill>
        <p:spPr>
          <a:xfrm>
            <a:off x="6623960" y="3147379"/>
            <a:ext cx="5040588" cy="3053736"/>
          </a:xfrm>
          <a:prstGeom prst="rect">
            <a:avLst/>
          </a:prstGeom>
        </p:spPr>
      </p:pic>
      <p:sp>
        <p:nvSpPr>
          <p:cNvPr id="9" name="AutoShape 9"/>
          <p:cNvSpPr/>
          <p:nvPr/>
        </p:nvSpPr>
        <p:spPr>
          <a:xfrm>
            <a:off x="12038634" y="6334465"/>
            <a:ext cx="5036383" cy="778530"/>
          </a:xfrm>
          <a:prstGeom prst="rect">
            <a:avLst/>
          </a:prstGeom>
          <a:solidFill>
            <a:srgbClr val="FBAB1C"/>
          </a:solidFill>
        </p:spPr>
        <p:txBody>
          <a:bodyPr/>
          <a:lstStyle/>
          <a:p>
            <a:endParaRPr lang="en-US"/>
          </a:p>
        </p:txBody>
      </p:sp>
      <p:pic>
        <p:nvPicPr>
          <p:cNvPr id="10" name="Picture 10"/>
          <p:cNvPicPr>
            <a:picLocks noChangeAspect="1"/>
          </p:cNvPicPr>
          <p:nvPr/>
        </p:nvPicPr>
        <p:blipFill>
          <a:blip r:embed="rId4"/>
          <a:srcRect l="11560" r="11560"/>
          <a:stretch>
            <a:fillRect/>
          </a:stretch>
        </p:blipFill>
        <p:spPr>
          <a:xfrm>
            <a:off x="12034429" y="3147379"/>
            <a:ext cx="5040588" cy="3053736"/>
          </a:xfrm>
          <a:prstGeom prst="rect">
            <a:avLst/>
          </a:prstGeom>
        </p:spPr>
      </p:pic>
      <p:sp>
        <p:nvSpPr>
          <p:cNvPr id="11" name="TextBox 11"/>
          <p:cNvSpPr txBox="1"/>
          <p:nvPr/>
        </p:nvSpPr>
        <p:spPr>
          <a:xfrm>
            <a:off x="1477748" y="6453538"/>
            <a:ext cx="4516281" cy="511810"/>
          </a:xfrm>
          <a:prstGeom prst="rect">
            <a:avLst/>
          </a:prstGeom>
        </p:spPr>
        <p:txBody>
          <a:bodyPr lIns="0" tIns="0" rIns="0" bIns="0" rtlCol="0" anchor="t">
            <a:spAutoFit/>
          </a:bodyPr>
          <a:lstStyle/>
          <a:p>
            <a:pPr algn="ctr">
              <a:lnSpc>
                <a:spcPts val="4160"/>
              </a:lnSpc>
            </a:pPr>
            <a:r>
              <a:rPr lang="en-US" sz="3200" spc="160" dirty="0">
                <a:solidFill>
                  <a:srgbClr val="000000"/>
                </a:solidFill>
                <a:latin typeface="Open Sans Light"/>
              </a:rPr>
              <a:t>142 RENTAL UNITS*</a:t>
            </a:r>
          </a:p>
        </p:txBody>
      </p:sp>
      <p:sp>
        <p:nvSpPr>
          <p:cNvPr id="12" name="TextBox 12"/>
          <p:cNvSpPr txBox="1"/>
          <p:nvPr/>
        </p:nvSpPr>
        <p:spPr>
          <a:xfrm>
            <a:off x="6888217" y="6475445"/>
            <a:ext cx="4516281" cy="467995"/>
          </a:xfrm>
          <a:prstGeom prst="rect">
            <a:avLst/>
          </a:prstGeom>
        </p:spPr>
        <p:txBody>
          <a:bodyPr lIns="0" tIns="0" rIns="0" bIns="0" rtlCol="0" anchor="t">
            <a:spAutoFit/>
          </a:bodyPr>
          <a:lstStyle/>
          <a:p>
            <a:pPr algn="ctr">
              <a:lnSpc>
                <a:spcPts val="3769"/>
              </a:lnSpc>
            </a:pPr>
            <a:r>
              <a:rPr lang="en-US" sz="2899" spc="144">
                <a:solidFill>
                  <a:srgbClr val="000000"/>
                </a:solidFill>
                <a:latin typeface="Open Sans Light"/>
              </a:rPr>
              <a:t>9 DIFFERENT BUILDINGS</a:t>
            </a:r>
          </a:p>
        </p:txBody>
      </p:sp>
      <p:sp>
        <p:nvSpPr>
          <p:cNvPr id="13" name="TextBox 13"/>
          <p:cNvSpPr txBox="1"/>
          <p:nvPr/>
        </p:nvSpPr>
        <p:spPr>
          <a:xfrm>
            <a:off x="12298685" y="6462428"/>
            <a:ext cx="4516281" cy="494030"/>
          </a:xfrm>
          <a:prstGeom prst="rect">
            <a:avLst/>
          </a:prstGeom>
        </p:spPr>
        <p:txBody>
          <a:bodyPr lIns="0" tIns="0" rIns="0" bIns="0" rtlCol="0" anchor="t">
            <a:spAutoFit/>
          </a:bodyPr>
          <a:lstStyle/>
          <a:p>
            <a:pPr algn="ctr">
              <a:lnSpc>
                <a:spcPts val="4029"/>
              </a:lnSpc>
            </a:pPr>
            <a:r>
              <a:rPr lang="en-US" sz="3099" spc="154">
                <a:solidFill>
                  <a:srgbClr val="000000"/>
                </a:solidFill>
                <a:latin typeface="Open Sans Light"/>
              </a:rPr>
              <a:t>1, 2 AND 3 BEDROOMS</a:t>
            </a:r>
          </a:p>
        </p:txBody>
      </p:sp>
      <p:grpSp>
        <p:nvGrpSpPr>
          <p:cNvPr id="14" name="Group 14"/>
          <p:cNvGrpSpPr/>
          <p:nvPr/>
        </p:nvGrpSpPr>
        <p:grpSpPr>
          <a:xfrm>
            <a:off x="11845636" y="9258300"/>
            <a:ext cx="6442364" cy="724824"/>
            <a:chOff x="0" y="0"/>
            <a:chExt cx="8589818" cy="966432"/>
          </a:xfrm>
        </p:grpSpPr>
        <p:sp>
          <p:nvSpPr>
            <p:cNvPr id="15" name="AutoShape 15"/>
            <p:cNvSpPr/>
            <p:nvPr/>
          </p:nvSpPr>
          <p:spPr>
            <a:xfrm>
              <a:off x="0" y="0"/>
              <a:ext cx="8589818" cy="966432"/>
            </a:xfrm>
            <a:prstGeom prst="rect">
              <a:avLst/>
            </a:prstGeom>
            <a:solidFill>
              <a:srgbClr val="EFB145"/>
            </a:solidFill>
          </p:spPr>
          <p:txBody>
            <a:bodyPr/>
            <a:lstStyle/>
            <a:p>
              <a:endParaRPr lang="en-US"/>
            </a:p>
          </p:txBody>
        </p:sp>
        <p:sp>
          <p:nvSpPr>
            <p:cNvPr id="16" name="TextBox 16"/>
            <p:cNvSpPr txBox="1"/>
            <p:nvPr/>
          </p:nvSpPr>
          <p:spPr>
            <a:xfrm>
              <a:off x="780472" y="295891"/>
              <a:ext cx="7365999" cy="352832"/>
            </a:xfrm>
            <a:prstGeom prst="rect">
              <a:avLst/>
            </a:prstGeom>
          </p:spPr>
          <p:txBody>
            <a:bodyPr lIns="0" tIns="0" rIns="0" bIns="0" rtlCol="0" anchor="t">
              <a:spAutoFit/>
            </a:bodyPr>
            <a:lstStyle/>
            <a:p>
              <a:pPr algn="r">
                <a:lnSpc>
                  <a:spcPts val="2240"/>
                </a:lnSpc>
              </a:pPr>
              <a:r>
                <a:rPr lang="en-US" sz="1600" spc="320" dirty="0">
                  <a:solidFill>
                    <a:srgbClr val="FFFFFF"/>
                  </a:solidFill>
                  <a:latin typeface="Open Sans Light Bold"/>
                </a:rPr>
                <a:t>BMR WORKSHOP | 2025 </a:t>
              </a:r>
            </a:p>
          </p:txBody>
        </p:sp>
      </p:grpSp>
      <p:grpSp>
        <p:nvGrpSpPr>
          <p:cNvPr id="17" name="Group 17"/>
          <p:cNvGrpSpPr/>
          <p:nvPr/>
        </p:nvGrpSpPr>
        <p:grpSpPr>
          <a:xfrm>
            <a:off x="3735889" y="7459630"/>
            <a:ext cx="9695517" cy="1114145"/>
            <a:chOff x="0" y="0"/>
            <a:chExt cx="12927356" cy="1485527"/>
          </a:xfrm>
        </p:grpSpPr>
        <p:sp>
          <p:nvSpPr>
            <p:cNvPr id="18" name="AutoShape 18"/>
            <p:cNvSpPr/>
            <p:nvPr/>
          </p:nvSpPr>
          <p:spPr>
            <a:xfrm>
              <a:off x="0" y="0"/>
              <a:ext cx="12927356" cy="1485527"/>
            </a:xfrm>
            <a:prstGeom prst="rect">
              <a:avLst/>
            </a:prstGeom>
            <a:solidFill>
              <a:srgbClr val="FBAB1C"/>
            </a:solidFill>
          </p:spPr>
          <p:txBody>
            <a:bodyPr/>
            <a:lstStyle/>
            <a:p>
              <a:endParaRPr lang="en-US"/>
            </a:p>
          </p:txBody>
        </p:sp>
        <p:sp>
          <p:nvSpPr>
            <p:cNvPr id="19" name="TextBox 19"/>
            <p:cNvSpPr txBox="1"/>
            <p:nvPr/>
          </p:nvSpPr>
          <p:spPr>
            <a:xfrm>
              <a:off x="606815" y="450520"/>
              <a:ext cx="12183069" cy="706433"/>
            </a:xfrm>
            <a:prstGeom prst="rect">
              <a:avLst/>
            </a:prstGeom>
          </p:spPr>
          <p:txBody>
            <a:bodyPr wrap="square" lIns="0" tIns="0" rIns="0" bIns="0" rtlCol="0" anchor="t">
              <a:spAutoFit/>
            </a:bodyPr>
            <a:lstStyle/>
            <a:p>
              <a:pPr algn="just">
                <a:lnSpc>
                  <a:spcPts val="4093"/>
                </a:lnSpc>
              </a:pPr>
              <a:r>
                <a:rPr lang="en-US" sz="4093" dirty="0">
                  <a:solidFill>
                    <a:srgbClr val="000000"/>
                  </a:solidFill>
                  <a:latin typeface="Open Sans Light"/>
                </a:rPr>
                <a:t>Average turnover 15-25 times per year</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5472296" y="1216337"/>
            <a:ext cx="7373768" cy="962025"/>
          </a:xfrm>
          <a:prstGeom prst="rect">
            <a:avLst/>
          </a:prstGeom>
        </p:spPr>
        <p:txBody>
          <a:bodyPr lIns="0" tIns="0" rIns="0" bIns="0" rtlCol="0" anchor="t">
            <a:spAutoFit/>
          </a:bodyPr>
          <a:lstStyle/>
          <a:p>
            <a:pPr algn="ctr">
              <a:lnSpc>
                <a:spcPts val="7799"/>
              </a:lnSpc>
            </a:pPr>
            <a:r>
              <a:rPr lang="en-US" sz="5999" dirty="0">
                <a:solidFill>
                  <a:srgbClr val="000000"/>
                </a:solidFill>
                <a:latin typeface="Open Sans Light"/>
              </a:rPr>
              <a:t>New Developments</a:t>
            </a:r>
          </a:p>
        </p:txBody>
      </p:sp>
      <p:sp>
        <p:nvSpPr>
          <p:cNvPr id="5" name="AutoShape 5"/>
          <p:cNvSpPr/>
          <p:nvPr/>
        </p:nvSpPr>
        <p:spPr>
          <a:xfrm>
            <a:off x="1290546" y="2862336"/>
            <a:ext cx="15831920" cy="108331"/>
          </a:xfrm>
          <a:prstGeom prst="rect">
            <a:avLst/>
          </a:prstGeom>
          <a:solidFill>
            <a:srgbClr val="EFB145"/>
          </a:solidFill>
        </p:spPr>
        <p:txBody>
          <a:bodyPr/>
          <a:lstStyle/>
          <a:p>
            <a:endParaRPr lang="en-US"/>
          </a:p>
        </p:txBody>
      </p:sp>
      <p:grpSp>
        <p:nvGrpSpPr>
          <p:cNvPr id="6" name="Group 6"/>
          <p:cNvGrpSpPr/>
          <p:nvPr/>
        </p:nvGrpSpPr>
        <p:grpSpPr>
          <a:xfrm>
            <a:off x="11440392" y="9125758"/>
            <a:ext cx="6442364" cy="724824"/>
            <a:chOff x="0" y="0"/>
            <a:chExt cx="8589818" cy="966432"/>
          </a:xfrm>
        </p:grpSpPr>
        <p:sp>
          <p:nvSpPr>
            <p:cNvPr id="7" name="AutoShape 7"/>
            <p:cNvSpPr/>
            <p:nvPr/>
          </p:nvSpPr>
          <p:spPr>
            <a:xfrm>
              <a:off x="0" y="0"/>
              <a:ext cx="8589818" cy="966432"/>
            </a:xfrm>
            <a:prstGeom prst="rect">
              <a:avLst/>
            </a:prstGeom>
            <a:solidFill>
              <a:srgbClr val="EFB145"/>
            </a:solidFill>
          </p:spPr>
          <p:txBody>
            <a:bodyPr/>
            <a:lstStyle/>
            <a:p>
              <a:endParaRPr lang="en-US"/>
            </a:p>
          </p:txBody>
        </p:sp>
        <p:sp>
          <p:nvSpPr>
            <p:cNvPr id="8" name="TextBox 8"/>
            <p:cNvSpPr txBox="1"/>
            <p:nvPr/>
          </p:nvSpPr>
          <p:spPr>
            <a:xfrm>
              <a:off x="780472" y="295891"/>
              <a:ext cx="7365999" cy="352832"/>
            </a:xfrm>
            <a:prstGeom prst="rect">
              <a:avLst/>
            </a:prstGeom>
          </p:spPr>
          <p:txBody>
            <a:bodyPr lIns="0" tIns="0" rIns="0" bIns="0" rtlCol="0" anchor="t">
              <a:spAutoFit/>
            </a:bodyPr>
            <a:lstStyle/>
            <a:p>
              <a:pPr algn="r">
                <a:lnSpc>
                  <a:spcPts val="2240"/>
                </a:lnSpc>
              </a:pPr>
              <a:r>
                <a:rPr lang="en-US" sz="1600" spc="320" dirty="0">
                  <a:solidFill>
                    <a:srgbClr val="FFFFFF"/>
                  </a:solidFill>
                  <a:latin typeface="Open Sans Light Bold"/>
                </a:rPr>
                <a:t>BMR WORKSHOP | 2025 </a:t>
              </a:r>
            </a:p>
          </p:txBody>
        </p:sp>
      </p:grpSp>
      <p:sp>
        <p:nvSpPr>
          <p:cNvPr id="10" name="TextBox 9">
            <a:extLst>
              <a:ext uri="{FF2B5EF4-FFF2-40B4-BE49-F238E27FC236}">
                <a16:creationId xmlns:a16="http://schemas.microsoft.com/office/drawing/2014/main" id="{A6D6847D-3391-0C92-A647-B41F721F6952}"/>
              </a:ext>
            </a:extLst>
          </p:cNvPr>
          <p:cNvSpPr txBox="1"/>
          <p:nvPr/>
        </p:nvSpPr>
        <p:spPr>
          <a:xfrm>
            <a:off x="1687922" y="2224347"/>
            <a:ext cx="15052026" cy="523220"/>
          </a:xfrm>
          <a:prstGeom prst="rect">
            <a:avLst/>
          </a:prstGeom>
          <a:noFill/>
        </p:spPr>
        <p:txBody>
          <a:bodyPr wrap="square" rtlCol="0">
            <a:spAutoFit/>
          </a:bodyPr>
          <a:lstStyle/>
          <a:p>
            <a:r>
              <a:rPr lang="en-US" sz="2800" dirty="0"/>
              <a:t>https://</a:t>
            </a:r>
            <a:r>
              <a:rPr lang="en-US" sz="2800" dirty="0" err="1"/>
              <a:t>www.cupertino.org</a:t>
            </a:r>
            <a:r>
              <a:rPr lang="en-US" sz="2800" dirty="0"/>
              <a:t>/our-city/departments/community-development/planning/major-projects</a:t>
            </a:r>
          </a:p>
        </p:txBody>
      </p:sp>
      <p:sp>
        <p:nvSpPr>
          <p:cNvPr id="11" name="AutoShape 2">
            <a:extLst>
              <a:ext uri="{FF2B5EF4-FFF2-40B4-BE49-F238E27FC236}">
                <a16:creationId xmlns:a16="http://schemas.microsoft.com/office/drawing/2014/main" id="{E35FEC47-FE8B-502C-6D74-C1DA224A7E72}"/>
              </a:ext>
            </a:extLst>
          </p:cNvPr>
          <p:cNvSpPr/>
          <p:nvPr/>
        </p:nvSpPr>
        <p:spPr>
          <a:xfrm>
            <a:off x="1290546" y="6374297"/>
            <a:ext cx="15817062" cy="2266946"/>
          </a:xfrm>
          <a:prstGeom prst="rect">
            <a:avLst/>
          </a:prstGeom>
          <a:solidFill>
            <a:srgbClr val="FBAB1C"/>
          </a:solidFill>
        </p:spPr>
        <p:txBody>
          <a:bodyPr/>
          <a:lstStyle/>
          <a:p>
            <a:r>
              <a:rPr lang="en-US" sz="2400" dirty="0">
                <a:latin typeface="Avenir Next" panose="020B0503020202020204" pitchFamily="34" charset="0"/>
              </a:rPr>
              <a:t>There are currently no new developments in the pipeline for 2025 that will be managed by Rise Housing, that will be part of the BMR Housing program; however, we are committed to notifying everyone who has signed up on our website of any affordable housing opportunities in the City of Cupertino as they arise. </a:t>
            </a:r>
          </a:p>
          <a:p>
            <a:pPr algn="ctr"/>
            <a:r>
              <a:rPr lang="en-US" sz="2400" dirty="0">
                <a:latin typeface="Avenir Next" panose="020B0503020202020204" pitchFamily="34" charset="0"/>
                <a:hlinkClick r:id="rId3"/>
              </a:rPr>
              <a:t>www.risehousing.com/rise-updates</a:t>
            </a:r>
            <a:endParaRPr lang="en-US" sz="2400" dirty="0">
              <a:latin typeface="Avenir Next" panose="020B0503020202020204" pitchFamily="34" charset="0"/>
            </a:endParaRPr>
          </a:p>
          <a:p>
            <a:pPr algn="ctr"/>
            <a:endParaRPr lang="en-US" sz="2400" dirty="0">
              <a:latin typeface="Avenir Next" panose="020B0503020202020204" pitchFamily="34" charset="0"/>
            </a:endParaRPr>
          </a:p>
          <a:p>
            <a:r>
              <a:rPr lang="en-US" sz="2400" dirty="0">
                <a:latin typeface="Avenir Next" panose="020B0503020202020204" pitchFamily="34" charset="0"/>
              </a:rPr>
              <a:t>You can periodically check the City’s website for updates regarding new developments. </a:t>
            </a:r>
          </a:p>
        </p:txBody>
      </p:sp>
      <p:pic>
        <p:nvPicPr>
          <p:cNvPr id="1026" name="Picture 2" descr="Huge Cupertino village seeks residents and office, retail tenants">
            <a:extLst>
              <a:ext uri="{FF2B5EF4-FFF2-40B4-BE49-F238E27FC236}">
                <a16:creationId xmlns:a16="http://schemas.microsoft.com/office/drawing/2014/main" id="{F737A31A-C3A7-9FBC-8BE4-5BE43D87FA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0546" y="3199209"/>
            <a:ext cx="5081862" cy="30526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estport Cupertino | City of Cupertino, CA">
            <a:extLst>
              <a:ext uri="{FF2B5EF4-FFF2-40B4-BE49-F238E27FC236}">
                <a16:creationId xmlns:a16="http://schemas.microsoft.com/office/drawing/2014/main" id="{6D87CF41-F16A-0465-3E8C-645A3D46C2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38179" y="3199209"/>
            <a:ext cx="5124871" cy="305269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00">
            <a:extLst>
              <a:ext uri="{FF2B5EF4-FFF2-40B4-BE49-F238E27FC236}">
                <a16:creationId xmlns:a16="http://schemas.microsoft.com/office/drawing/2014/main" id="{56063CD8-C7B9-A7C7-F5EE-81761395177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025746" y="3206829"/>
            <a:ext cx="5081862" cy="3052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331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228600" y="218209"/>
            <a:ext cx="6360155" cy="9850582"/>
          </a:xfrm>
          <a:prstGeom prst="rect">
            <a:avLst/>
          </a:prstGeom>
          <a:solidFill>
            <a:srgbClr val="EFB145"/>
          </a:solidFill>
        </p:spPr>
        <p:txBody>
          <a:bodyPr/>
          <a:lstStyle/>
          <a:p>
            <a:endParaRPr lang="en-US"/>
          </a:p>
        </p:txBody>
      </p:sp>
      <p:grpSp>
        <p:nvGrpSpPr>
          <p:cNvPr id="3" name="Group 3"/>
          <p:cNvGrpSpPr/>
          <p:nvPr/>
        </p:nvGrpSpPr>
        <p:grpSpPr>
          <a:xfrm>
            <a:off x="11845636" y="9343967"/>
            <a:ext cx="6442364" cy="724824"/>
            <a:chOff x="0" y="0"/>
            <a:chExt cx="8589818" cy="966432"/>
          </a:xfrm>
        </p:grpSpPr>
        <p:sp>
          <p:nvSpPr>
            <p:cNvPr id="4" name="AutoShape 4"/>
            <p:cNvSpPr/>
            <p:nvPr/>
          </p:nvSpPr>
          <p:spPr>
            <a:xfrm>
              <a:off x="0" y="0"/>
              <a:ext cx="8589818" cy="966432"/>
            </a:xfrm>
            <a:prstGeom prst="rect">
              <a:avLst/>
            </a:prstGeom>
            <a:solidFill>
              <a:srgbClr val="EFB145"/>
            </a:solidFill>
          </p:spPr>
          <p:txBody>
            <a:bodyPr/>
            <a:lstStyle/>
            <a:p>
              <a:endParaRPr lang="en-US"/>
            </a:p>
          </p:txBody>
        </p:sp>
        <p:sp>
          <p:nvSpPr>
            <p:cNvPr id="5" name="TextBox 5"/>
            <p:cNvSpPr txBox="1"/>
            <p:nvPr/>
          </p:nvSpPr>
          <p:spPr>
            <a:xfrm>
              <a:off x="780472" y="295891"/>
              <a:ext cx="7365999" cy="352832"/>
            </a:xfrm>
            <a:prstGeom prst="rect">
              <a:avLst/>
            </a:prstGeom>
          </p:spPr>
          <p:txBody>
            <a:bodyPr lIns="0" tIns="0" rIns="0" bIns="0" rtlCol="0" anchor="t">
              <a:spAutoFit/>
            </a:bodyPr>
            <a:lstStyle/>
            <a:p>
              <a:pPr algn="r">
                <a:lnSpc>
                  <a:spcPts val="2240"/>
                </a:lnSpc>
              </a:pPr>
              <a:r>
                <a:rPr lang="en-US" sz="1600" spc="320" dirty="0">
                  <a:solidFill>
                    <a:srgbClr val="FFFFFF"/>
                  </a:solidFill>
                  <a:latin typeface="Open Sans Light Bold"/>
                </a:rPr>
                <a:t>BMR WORKSHOP | 2025 </a:t>
              </a:r>
            </a:p>
          </p:txBody>
        </p:sp>
      </p:grpSp>
      <p:pic>
        <p:nvPicPr>
          <p:cNvPr id="6" name="Picture 6"/>
          <p:cNvPicPr>
            <a:picLocks noChangeAspect="1"/>
          </p:cNvPicPr>
          <p:nvPr/>
        </p:nvPicPr>
        <p:blipFill>
          <a:blip r:embed="rId3"/>
          <a:srcRect t="34287" b="34287"/>
          <a:stretch>
            <a:fillRect/>
          </a:stretch>
        </p:blipFill>
        <p:spPr>
          <a:xfrm>
            <a:off x="7048009" y="218209"/>
            <a:ext cx="11032134" cy="2311949"/>
          </a:xfrm>
          <a:prstGeom prst="rect">
            <a:avLst/>
          </a:prstGeom>
        </p:spPr>
      </p:pic>
      <p:sp>
        <p:nvSpPr>
          <p:cNvPr id="8" name="TextBox 8"/>
          <p:cNvSpPr txBox="1"/>
          <p:nvPr/>
        </p:nvSpPr>
        <p:spPr>
          <a:xfrm>
            <a:off x="301930" y="562019"/>
            <a:ext cx="6164610" cy="618759"/>
          </a:xfrm>
          <a:prstGeom prst="rect">
            <a:avLst/>
          </a:prstGeom>
          <a:solidFill>
            <a:schemeClr val="bg1"/>
          </a:solidFill>
        </p:spPr>
        <p:txBody>
          <a:bodyPr lIns="0" tIns="0" rIns="0" bIns="0" rtlCol="0" anchor="t">
            <a:spAutoFit/>
          </a:bodyPr>
          <a:lstStyle/>
          <a:p>
            <a:pPr algn="ctr">
              <a:lnSpc>
                <a:spcPts val="5180"/>
              </a:lnSpc>
            </a:pPr>
            <a:r>
              <a:rPr lang="en-US" sz="3700" b="1" dirty="0">
                <a:solidFill>
                  <a:srgbClr val="000000"/>
                </a:solidFill>
                <a:latin typeface="Gabriel Sans Thin"/>
              </a:rPr>
              <a:t>Income Limits</a:t>
            </a:r>
          </a:p>
        </p:txBody>
      </p:sp>
      <p:sp>
        <p:nvSpPr>
          <p:cNvPr id="9" name="TextBox 9"/>
          <p:cNvSpPr txBox="1"/>
          <p:nvPr/>
        </p:nvSpPr>
        <p:spPr>
          <a:xfrm>
            <a:off x="301930" y="1782262"/>
            <a:ext cx="6213496" cy="4561890"/>
          </a:xfrm>
          <a:prstGeom prst="rect">
            <a:avLst/>
          </a:prstGeom>
        </p:spPr>
        <p:txBody>
          <a:bodyPr lIns="0" tIns="0" rIns="0" bIns="0" rtlCol="0" anchor="t">
            <a:spAutoFit/>
          </a:bodyPr>
          <a:lstStyle/>
          <a:p>
            <a:pPr>
              <a:lnSpc>
                <a:spcPts val="3628"/>
              </a:lnSpc>
            </a:pPr>
            <a:r>
              <a:rPr lang="en-US" sz="2591" dirty="0">
                <a:solidFill>
                  <a:srgbClr val="000000"/>
                </a:solidFill>
                <a:latin typeface="Gabriel Sans Condensed Thin"/>
              </a:rPr>
              <a:t>The BMR rental program is designed to assist</a:t>
            </a:r>
          </a:p>
          <a:p>
            <a:pPr marL="559523" lvl="1" indent="-279762" algn="just">
              <a:lnSpc>
                <a:spcPts val="3628"/>
              </a:lnSpc>
              <a:buFont typeface="Arial"/>
              <a:buChar char="•"/>
            </a:pPr>
            <a:r>
              <a:rPr lang="en-US" sz="2591" dirty="0">
                <a:solidFill>
                  <a:srgbClr val="000000"/>
                </a:solidFill>
                <a:latin typeface="Gabriel Sans Condensed Thin"/>
              </a:rPr>
              <a:t>Extremely Low-Income (up to 30% AMI) </a:t>
            </a:r>
            <a:r>
              <a:rPr lang="en-US" sz="2400" dirty="0">
                <a:solidFill>
                  <a:srgbClr val="000000"/>
                </a:solidFill>
                <a:latin typeface="Gabriel Sans Condensed Thin"/>
              </a:rPr>
              <a:t>(only occasional units at specific properties) </a:t>
            </a:r>
          </a:p>
          <a:p>
            <a:pPr marL="559523" lvl="1" indent="-279762" algn="just">
              <a:lnSpc>
                <a:spcPts val="3628"/>
              </a:lnSpc>
              <a:buFont typeface="Arial"/>
              <a:buChar char="•"/>
            </a:pPr>
            <a:r>
              <a:rPr lang="en-US" sz="2591" dirty="0">
                <a:solidFill>
                  <a:srgbClr val="000000"/>
                </a:solidFill>
                <a:latin typeface="Gabriel Sans Condensed Thin"/>
              </a:rPr>
              <a:t>Very Low-Income (up to 50% AMI)</a:t>
            </a:r>
          </a:p>
          <a:p>
            <a:pPr marL="559523" lvl="1" indent="-279762" algn="just">
              <a:lnSpc>
                <a:spcPts val="3628"/>
              </a:lnSpc>
              <a:buFont typeface="Arial"/>
              <a:buChar char="•"/>
            </a:pPr>
            <a:r>
              <a:rPr lang="en-US" sz="2591" dirty="0">
                <a:solidFill>
                  <a:srgbClr val="000000"/>
                </a:solidFill>
                <a:latin typeface="Gabriel Sans Condensed Thin"/>
              </a:rPr>
              <a:t>Low-Income (up to 80% AMI)</a:t>
            </a:r>
          </a:p>
          <a:p>
            <a:pPr algn="just">
              <a:lnSpc>
                <a:spcPts val="3488"/>
              </a:lnSpc>
            </a:pPr>
            <a:endParaRPr lang="en-US" sz="2591" dirty="0">
              <a:solidFill>
                <a:srgbClr val="000000"/>
              </a:solidFill>
              <a:latin typeface="Gabriel Sans Condensed Thin"/>
            </a:endParaRPr>
          </a:p>
          <a:p>
            <a:pPr algn="just">
              <a:lnSpc>
                <a:spcPts val="3488"/>
              </a:lnSpc>
            </a:pPr>
            <a:endParaRPr lang="en-US" sz="2591" dirty="0">
              <a:solidFill>
                <a:srgbClr val="000000"/>
              </a:solidFill>
              <a:latin typeface="Gabriel Sans Condensed Thin"/>
            </a:endParaRPr>
          </a:p>
          <a:p>
            <a:pPr algn="just">
              <a:lnSpc>
                <a:spcPts val="3488"/>
              </a:lnSpc>
            </a:pPr>
            <a:endParaRPr lang="en-US" sz="2591" dirty="0">
              <a:solidFill>
                <a:srgbClr val="000000"/>
              </a:solidFill>
              <a:latin typeface="Gabriel Sans Condensed Thin"/>
            </a:endParaRPr>
          </a:p>
          <a:p>
            <a:pPr algn="r">
              <a:lnSpc>
                <a:spcPts val="2788"/>
              </a:lnSpc>
            </a:pPr>
            <a:endParaRPr lang="en-US" sz="2591" dirty="0">
              <a:solidFill>
                <a:srgbClr val="000000"/>
              </a:solidFill>
              <a:latin typeface="Gabriel Sans Condensed Thin"/>
            </a:endParaRPr>
          </a:p>
          <a:p>
            <a:pPr algn="just">
              <a:lnSpc>
                <a:spcPts val="2508"/>
              </a:lnSpc>
            </a:pPr>
            <a:endParaRPr lang="en-US" sz="2591" dirty="0">
              <a:solidFill>
                <a:srgbClr val="000000"/>
              </a:solidFill>
              <a:latin typeface="Gabriel Sans Condensed Thin"/>
            </a:endParaRPr>
          </a:p>
          <a:p>
            <a:pPr algn="ctr">
              <a:lnSpc>
                <a:spcPts val="1531"/>
              </a:lnSpc>
            </a:pPr>
            <a:endParaRPr lang="en-US" sz="2591" dirty="0">
              <a:solidFill>
                <a:srgbClr val="000000"/>
              </a:solidFill>
              <a:latin typeface="Gabriel Sans Condensed Thin"/>
            </a:endParaRPr>
          </a:p>
        </p:txBody>
      </p:sp>
      <p:sp>
        <p:nvSpPr>
          <p:cNvPr id="10" name="TextBox 9">
            <a:extLst>
              <a:ext uri="{FF2B5EF4-FFF2-40B4-BE49-F238E27FC236}">
                <a16:creationId xmlns:a16="http://schemas.microsoft.com/office/drawing/2014/main" id="{4A194450-8E45-4401-929C-2A46D28E3EE7}"/>
              </a:ext>
            </a:extLst>
          </p:cNvPr>
          <p:cNvSpPr txBox="1"/>
          <p:nvPr/>
        </p:nvSpPr>
        <p:spPr>
          <a:xfrm>
            <a:off x="228600" y="9461177"/>
            <a:ext cx="9332120" cy="369332"/>
          </a:xfrm>
          <a:prstGeom prst="rect">
            <a:avLst/>
          </a:prstGeom>
          <a:noFill/>
        </p:spPr>
        <p:txBody>
          <a:bodyPr wrap="square" rtlCol="0">
            <a:spAutoFit/>
          </a:bodyPr>
          <a:lstStyle/>
          <a:p>
            <a:r>
              <a:rPr lang="en-US" i="1" dirty="0"/>
              <a:t>*</a:t>
            </a:r>
            <a:r>
              <a:rPr lang="en-US" sz="1600" i="1" dirty="0">
                <a:latin typeface="Helvetica Neue Light" panose="02000403000000020004" pitchFamily="2" charset="0"/>
                <a:ea typeface="Helvetica Neue Light" panose="02000403000000020004" pitchFamily="2" charset="0"/>
              </a:rPr>
              <a:t>I</a:t>
            </a:r>
            <a:r>
              <a:rPr lang="en-US" sz="1600" i="1" dirty="0">
                <a:solidFill>
                  <a:srgbClr val="000000"/>
                </a:solidFill>
                <a:latin typeface="Helvetica Neue Light" panose="02000403000000020004" pitchFamily="2" charset="0"/>
                <a:ea typeface="Helvetica Neue Light" panose="02000403000000020004" pitchFamily="2" charset="0"/>
              </a:rPr>
              <a:t>ncome limits published by HCD annually for Santa Clara County,</a:t>
            </a:r>
            <a:endParaRPr lang="en-US" i="1" dirty="0">
              <a:latin typeface="Helvetica Neue Light" panose="02000403000000020004" pitchFamily="2" charset="0"/>
              <a:ea typeface="Helvetica Neue Light" panose="02000403000000020004" pitchFamily="2" charset="0"/>
            </a:endParaRPr>
          </a:p>
        </p:txBody>
      </p:sp>
      <p:pic>
        <p:nvPicPr>
          <p:cNvPr id="12" name="Picture 11">
            <a:extLst>
              <a:ext uri="{FF2B5EF4-FFF2-40B4-BE49-F238E27FC236}">
                <a16:creationId xmlns:a16="http://schemas.microsoft.com/office/drawing/2014/main" id="{BBA27EA5-2B83-9B34-08C3-78AF57AD8338}"/>
              </a:ext>
            </a:extLst>
          </p:cNvPr>
          <p:cNvPicPr>
            <a:picLocks noChangeAspect="1"/>
          </p:cNvPicPr>
          <p:nvPr/>
        </p:nvPicPr>
        <p:blipFill>
          <a:blip r:embed="rId4"/>
          <a:srcRect/>
          <a:stretch/>
        </p:blipFill>
        <p:spPr>
          <a:xfrm>
            <a:off x="7315200" y="2806208"/>
            <a:ext cx="10544037" cy="6351031"/>
          </a:xfrm>
          <a:prstGeom prst="rect">
            <a:avLst/>
          </a:prstGeom>
        </p:spPr>
      </p:pic>
    </p:spTree>
    <p:extLst>
      <p:ext uri="{BB962C8B-B14F-4D97-AF65-F5344CB8AC3E}">
        <p14:creationId xmlns:p14="http://schemas.microsoft.com/office/powerpoint/2010/main" val="261848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FB145"/>
        </a:solidFill>
        <a:effectLst/>
      </p:bgPr>
    </p:bg>
    <p:spTree>
      <p:nvGrpSpPr>
        <p:cNvPr id="1" name=""/>
        <p:cNvGrpSpPr/>
        <p:nvPr/>
      </p:nvGrpSpPr>
      <p:grpSpPr>
        <a:xfrm>
          <a:off x="0" y="0"/>
          <a:ext cx="0" cy="0"/>
          <a:chOff x="0" y="0"/>
          <a:chExt cx="0" cy="0"/>
        </a:xfrm>
      </p:grpSpPr>
      <p:sp>
        <p:nvSpPr>
          <p:cNvPr id="2" name="AutoShape 2"/>
          <p:cNvSpPr/>
          <p:nvPr/>
        </p:nvSpPr>
        <p:spPr>
          <a:xfrm>
            <a:off x="155864" y="163298"/>
            <a:ext cx="17976273" cy="9954491"/>
          </a:xfrm>
          <a:prstGeom prst="rect">
            <a:avLst/>
          </a:prstGeom>
          <a:solidFill>
            <a:srgbClr val="FFFFFF"/>
          </a:solidFill>
        </p:spPr>
        <p:txBody>
          <a:bodyPr/>
          <a:lstStyle/>
          <a:p>
            <a:endParaRPr lang="en-US"/>
          </a:p>
        </p:txBody>
      </p:sp>
      <p:grpSp>
        <p:nvGrpSpPr>
          <p:cNvPr id="3" name="Group 3"/>
          <p:cNvGrpSpPr/>
          <p:nvPr/>
        </p:nvGrpSpPr>
        <p:grpSpPr>
          <a:xfrm>
            <a:off x="11440392" y="9125758"/>
            <a:ext cx="6442364" cy="724824"/>
            <a:chOff x="0" y="0"/>
            <a:chExt cx="8589818" cy="966432"/>
          </a:xfrm>
        </p:grpSpPr>
        <p:sp>
          <p:nvSpPr>
            <p:cNvPr id="4" name="AutoShape 4"/>
            <p:cNvSpPr/>
            <p:nvPr/>
          </p:nvSpPr>
          <p:spPr>
            <a:xfrm>
              <a:off x="0" y="0"/>
              <a:ext cx="8589818" cy="966432"/>
            </a:xfrm>
            <a:prstGeom prst="rect">
              <a:avLst/>
            </a:prstGeom>
            <a:solidFill>
              <a:srgbClr val="EFB145"/>
            </a:solidFill>
          </p:spPr>
          <p:txBody>
            <a:bodyPr/>
            <a:lstStyle/>
            <a:p>
              <a:endParaRPr lang="en-US"/>
            </a:p>
          </p:txBody>
        </p:sp>
        <p:sp>
          <p:nvSpPr>
            <p:cNvPr id="5" name="TextBox 5"/>
            <p:cNvSpPr txBox="1"/>
            <p:nvPr/>
          </p:nvSpPr>
          <p:spPr>
            <a:xfrm>
              <a:off x="780472" y="295891"/>
              <a:ext cx="7365999" cy="352832"/>
            </a:xfrm>
            <a:prstGeom prst="rect">
              <a:avLst/>
            </a:prstGeom>
          </p:spPr>
          <p:txBody>
            <a:bodyPr lIns="0" tIns="0" rIns="0" bIns="0" rtlCol="0" anchor="t">
              <a:spAutoFit/>
            </a:bodyPr>
            <a:lstStyle/>
            <a:p>
              <a:pPr algn="r">
                <a:lnSpc>
                  <a:spcPts val="2240"/>
                </a:lnSpc>
              </a:pPr>
              <a:r>
                <a:rPr lang="en-US" sz="1600" spc="320" dirty="0">
                  <a:solidFill>
                    <a:srgbClr val="FFFFFF"/>
                  </a:solidFill>
                  <a:latin typeface="Open Sans Light Bold"/>
                </a:rPr>
                <a:t>BMR WORKSHOP | 2025 </a:t>
              </a:r>
            </a:p>
          </p:txBody>
        </p:sp>
      </p:grpSp>
      <p:pic>
        <p:nvPicPr>
          <p:cNvPr id="7" name="Picture 7"/>
          <p:cNvPicPr>
            <a:picLocks noChangeAspect="1"/>
          </p:cNvPicPr>
          <p:nvPr/>
        </p:nvPicPr>
        <p:blipFill>
          <a:blip r:embed="rId2"/>
          <a:srcRect/>
          <a:stretch>
            <a:fillRect/>
          </a:stretch>
        </p:blipFill>
        <p:spPr>
          <a:xfrm>
            <a:off x="1028700" y="1028700"/>
            <a:ext cx="16230600" cy="2272284"/>
          </a:xfrm>
          <a:prstGeom prst="rect">
            <a:avLst/>
          </a:prstGeom>
        </p:spPr>
      </p:pic>
      <p:pic>
        <p:nvPicPr>
          <p:cNvPr id="9" name="Picture 8">
            <a:extLst>
              <a:ext uri="{FF2B5EF4-FFF2-40B4-BE49-F238E27FC236}">
                <a16:creationId xmlns:a16="http://schemas.microsoft.com/office/drawing/2014/main" id="{439960DA-7375-BAC1-2FD7-BE5D014A9609}"/>
              </a:ext>
            </a:extLst>
          </p:cNvPr>
          <p:cNvPicPr>
            <a:picLocks noChangeAspect="1"/>
          </p:cNvPicPr>
          <p:nvPr/>
        </p:nvPicPr>
        <p:blipFill>
          <a:blip r:embed="rId3"/>
          <a:srcRect/>
          <a:stretch/>
        </p:blipFill>
        <p:spPr>
          <a:xfrm>
            <a:off x="1028700" y="3544389"/>
            <a:ext cx="16230600" cy="516933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1797</TotalTime>
  <Words>1405</Words>
  <Application>Microsoft Macintosh PowerPoint</Application>
  <PresentationFormat>Custom</PresentationFormat>
  <Paragraphs>186</Paragraphs>
  <Slides>30</Slides>
  <Notes>10</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30</vt:i4>
      </vt:variant>
    </vt:vector>
  </HeadingPairs>
  <TitlesOfParts>
    <vt:vector size="49" baseType="lpstr">
      <vt:lpstr>Open Sans Extra Bold</vt:lpstr>
      <vt:lpstr>Open Sans Light Bold Italics</vt:lpstr>
      <vt:lpstr>Open Sans Light</vt:lpstr>
      <vt:lpstr>Gabriel Sans Condensed Thin Bold</vt:lpstr>
      <vt:lpstr>HK Sentiments Light</vt:lpstr>
      <vt:lpstr>Open Sans</vt:lpstr>
      <vt:lpstr>Gabriel Sans Condensed</vt:lpstr>
      <vt:lpstr>Open Sans Light Italics</vt:lpstr>
      <vt:lpstr>Arial</vt:lpstr>
      <vt:lpstr>Helvetica Neue Light</vt:lpstr>
      <vt:lpstr>Gabriel Sans Thin Bold</vt:lpstr>
      <vt:lpstr>Gabriel Sans Condensed Thin</vt:lpstr>
      <vt:lpstr>Raleway Thin Bold</vt:lpstr>
      <vt:lpstr>Gabriel Sans Thin</vt:lpstr>
      <vt:lpstr>Calibri</vt:lpstr>
      <vt:lpstr>Avenir Next</vt:lpstr>
      <vt:lpstr>Open Sans Light Bold</vt:lpstr>
      <vt:lpstr>HK Grotesk Pro Hairline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Below Market Rate (BMR) Informational Workshop</dc:title>
  <dc:creator>Gabriel Borden</dc:creator>
  <cp:lastModifiedBy>Janina Navarro</cp:lastModifiedBy>
  <cp:revision>23</cp:revision>
  <cp:lastPrinted>2023-08-22T16:40:55Z</cp:lastPrinted>
  <dcterms:created xsi:type="dcterms:W3CDTF">2006-08-16T00:00:00Z</dcterms:created>
  <dcterms:modified xsi:type="dcterms:W3CDTF">2024-09-09T21:09:23Z</dcterms:modified>
  <dc:identifier>DAEkAi4xdTE</dc:identifier>
</cp:coreProperties>
</file>